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ED8"/>
          </a:solidFill>
        </a:fill>
      </a:tcStyle>
    </a:wholeTbl>
    <a:band2H>
      <a:tcTxStyle b="def" i="def"/>
      <a:tcStyle>
        <a:tcBdr/>
        <a:fill>
          <a:solidFill>
            <a:srgbClr val="E6E8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3E5"/>
          </a:solidFill>
        </a:fill>
      </a:tcStyle>
    </a:wholeTbl>
    <a:band2H>
      <a:tcTxStyle b="def" i="def"/>
      <a:tcStyle>
        <a:tcBdr/>
        <a:fill>
          <a:solidFill>
            <a:srgbClr val="E6EAF2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0E7D3"/>
          </a:solidFill>
        </a:fill>
      </a:tcStyle>
    </a:wholeTbl>
    <a:band2H>
      <a:tcTxStyle b="def" i="def"/>
      <a:tcStyle>
        <a:tcBdr/>
        <a:fill>
          <a:solidFill>
            <a:srgbClr val="F8F3EA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7E7E8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01600" cap="flat">
              <a:solidFill>
                <a:srgbClr val="2D2C41"/>
              </a:solidFill>
              <a:prstDash val="solid"/>
              <a:round/>
            </a:ln>
          </a:top>
          <a:bottom>
            <a:ln w="508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50800" cap="flat">
              <a:solidFill>
                <a:srgbClr val="2D2C41"/>
              </a:solidFill>
              <a:prstDash val="solid"/>
              <a:round/>
            </a:ln>
          </a:top>
          <a:bottom>
            <a:ln w="508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BCD"/>
          </a:solidFill>
        </a:fill>
      </a:tcStyle>
    </a:wholeTbl>
    <a:band2H>
      <a:tcTxStyle b="def" i="def"/>
      <a:tcStyle>
        <a:tcBdr/>
        <a:fill>
          <a:solidFill>
            <a:srgbClr val="E7E7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C4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C4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C4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25400" cap="flat">
              <a:solidFill>
                <a:srgbClr val="2D2C41"/>
              </a:solidFill>
              <a:prstDash val="solid"/>
              <a:round/>
            </a:ln>
          </a:top>
          <a:bottom>
            <a:ln w="254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solidFill>
            <a:srgbClr val="2D2C41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25400" cap="flat">
              <a:solidFill>
                <a:srgbClr val="2D2C41"/>
              </a:solidFill>
              <a:prstDash val="solid"/>
              <a:round/>
            </a:ln>
          </a:top>
          <a:bottom>
            <a:ln w="254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solidFill>
            <a:srgbClr val="2D2C41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101600" cap="flat">
              <a:solidFill>
                <a:srgbClr val="2D2C41"/>
              </a:solidFill>
              <a:prstDash val="solid"/>
              <a:round/>
            </a:ln>
          </a:top>
          <a:bottom>
            <a:ln w="254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25400" cap="flat">
              <a:solidFill>
                <a:srgbClr val="2D2C41"/>
              </a:solidFill>
              <a:prstDash val="solid"/>
              <a:round/>
            </a:ln>
          </a:top>
          <a:bottom>
            <a:ln w="508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chemeClr val="accent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3E5"/>
          </a:solidFill>
        </a:fill>
      </a:tcStyle>
    </a:wholeTbl>
    <a:band2H>
      <a:tcTxStyle b="def" i="def"/>
      <a:tcStyle>
        <a:tcBdr/>
        <a:fill>
          <a:solidFill>
            <a:srgbClr val="E6EAF2"/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2" name="Shape 21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828800" latinLnBrk="0">
      <a:defRPr sz="2400">
        <a:latin typeface="+mn-lt"/>
        <a:ea typeface="+mn-ea"/>
        <a:cs typeface="+mn-cs"/>
        <a:sym typeface="Calibri"/>
      </a:defRPr>
    </a:lvl1pPr>
    <a:lvl2pPr indent="228600" defTabSz="1828800" latinLnBrk="0">
      <a:defRPr sz="2400">
        <a:latin typeface="+mn-lt"/>
        <a:ea typeface="+mn-ea"/>
        <a:cs typeface="+mn-cs"/>
        <a:sym typeface="Calibri"/>
      </a:defRPr>
    </a:lvl2pPr>
    <a:lvl3pPr indent="457200" defTabSz="1828800" latinLnBrk="0">
      <a:defRPr sz="2400">
        <a:latin typeface="+mn-lt"/>
        <a:ea typeface="+mn-ea"/>
        <a:cs typeface="+mn-cs"/>
        <a:sym typeface="Calibri"/>
      </a:defRPr>
    </a:lvl3pPr>
    <a:lvl4pPr indent="685800" defTabSz="1828800" latinLnBrk="0">
      <a:defRPr sz="2400">
        <a:latin typeface="+mn-lt"/>
        <a:ea typeface="+mn-ea"/>
        <a:cs typeface="+mn-cs"/>
        <a:sym typeface="Calibri"/>
      </a:defRPr>
    </a:lvl4pPr>
    <a:lvl5pPr indent="914400" defTabSz="1828800" latinLnBrk="0">
      <a:defRPr sz="2400">
        <a:latin typeface="+mn-lt"/>
        <a:ea typeface="+mn-ea"/>
        <a:cs typeface="+mn-cs"/>
        <a:sym typeface="Calibri"/>
      </a:defRPr>
    </a:lvl5pPr>
    <a:lvl6pPr indent="1143000" defTabSz="1828800" latinLnBrk="0">
      <a:defRPr sz="2400">
        <a:latin typeface="+mn-lt"/>
        <a:ea typeface="+mn-ea"/>
        <a:cs typeface="+mn-cs"/>
        <a:sym typeface="Calibri"/>
      </a:defRPr>
    </a:lvl6pPr>
    <a:lvl7pPr indent="1371600" defTabSz="1828800" latinLnBrk="0">
      <a:defRPr sz="2400">
        <a:latin typeface="+mn-lt"/>
        <a:ea typeface="+mn-ea"/>
        <a:cs typeface="+mn-cs"/>
        <a:sym typeface="Calibri"/>
      </a:defRPr>
    </a:lvl7pPr>
    <a:lvl8pPr indent="1600200" defTabSz="1828800" latinLnBrk="0">
      <a:defRPr sz="2400">
        <a:latin typeface="+mn-lt"/>
        <a:ea typeface="+mn-ea"/>
        <a:cs typeface="+mn-cs"/>
        <a:sym typeface="Calibri"/>
      </a:defRPr>
    </a:lvl8pPr>
    <a:lvl9pPr indent="1828800" defTabSz="1828800" latinLnBrk="0">
      <a:defRPr sz="24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Text"/>
          <p:cNvSpPr txBox="1"/>
          <p:nvPr>
            <p:ph type="title"/>
          </p:nvPr>
        </p:nvSpPr>
        <p:spPr>
          <a:xfrm>
            <a:off x="1151343" y="7792000"/>
            <a:ext cx="18288001" cy="1292663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" name="Body Level One…"/>
          <p:cNvSpPr txBox="1"/>
          <p:nvPr>
            <p:ph type="body" sz="quarter" idx="1"/>
          </p:nvPr>
        </p:nvSpPr>
        <p:spPr>
          <a:xfrm>
            <a:off x="1151343" y="9100000"/>
            <a:ext cx="18288001" cy="1014767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rgbClr val="FFFFFF"/>
                </a:solidFill>
              </a:defRPr>
            </a:lvl1pPr>
            <a:lvl2pPr>
              <a:defRPr sz="5200">
                <a:solidFill>
                  <a:srgbClr val="FFFFFF"/>
                </a:solidFill>
              </a:defRPr>
            </a:lvl2pPr>
            <a:lvl3pPr>
              <a:defRPr sz="5200">
                <a:solidFill>
                  <a:srgbClr val="FFFFFF"/>
                </a:solidFill>
              </a:defRPr>
            </a:lvl3pPr>
            <a:lvl4pPr>
              <a:defRPr sz="5200">
                <a:solidFill>
                  <a:srgbClr val="FFFFFF"/>
                </a:solidFill>
              </a:defRPr>
            </a:lvl4pPr>
            <a:lvl5pPr>
              <a:defRPr sz="5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Freeform 8"/>
          <p:cNvSpPr/>
          <p:nvPr/>
        </p:nvSpPr>
        <p:spPr>
          <a:xfrm flipH="1" rot="16200000">
            <a:off x="11338477" y="668469"/>
            <a:ext cx="6524360" cy="195666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502"/>
                </a:moveTo>
                <a:cubicBezTo>
                  <a:pt x="21600" y="14334"/>
                  <a:pt x="21600" y="7167"/>
                  <a:pt x="21600" y="0"/>
                </a:cubicBezTo>
                <a:lnTo>
                  <a:pt x="18913" y="2659"/>
                </a:lnTo>
                <a:lnTo>
                  <a:pt x="0" y="21600"/>
                </a:lnTo>
                <a:lnTo>
                  <a:pt x="21600" y="21502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7" name="Text Placeholder 13"/>
          <p:cNvSpPr/>
          <p:nvPr>
            <p:ph type="body" sz="quarter" idx="21"/>
          </p:nvPr>
        </p:nvSpPr>
        <p:spPr>
          <a:xfrm>
            <a:off x="1151343" y="10674257"/>
            <a:ext cx="18288001" cy="949749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8" name="Freeform 7"/>
          <p:cNvSpPr/>
          <p:nvPr/>
        </p:nvSpPr>
        <p:spPr>
          <a:xfrm flipH="1" rot="10800000">
            <a:off x="20819006" y="-2"/>
            <a:ext cx="3564991" cy="106742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9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2816" y="1039719"/>
            <a:ext cx="5600701" cy="3136609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13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1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23" name="Freeform 9"/>
          <p:cNvSpPr/>
          <p:nvPr/>
        </p:nvSpPr>
        <p:spPr>
          <a:xfrm flipH="1" rot="16200000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ackground Only: Blue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Freeform 6"/>
          <p:cNvGrpSpPr/>
          <p:nvPr/>
        </p:nvGrpSpPr>
        <p:grpSpPr>
          <a:xfrm>
            <a:off x="0" y="0"/>
            <a:ext cx="24383999" cy="9318283"/>
            <a:chOff x="0" y="0"/>
            <a:chExt cx="24383998" cy="9318282"/>
          </a:xfrm>
        </p:grpSpPr>
        <p:sp>
          <p:nvSpPr>
            <p:cNvPr id="131" name="Shape"/>
            <p:cNvSpPr/>
            <p:nvPr/>
          </p:nvSpPr>
          <p:spPr>
            <a:xfrm flipH="1" rot="5400000">
              <a:off x="7532858" y="-7532859"/>
              <a:ext cx="9318283" cy="2438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18877" y="0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132" name="Text"/>
            <p:cNvSpPr txBox="1"/>
            <p:nvPr/>
          </p:nvSpPr>
          <p:spPr>
            <a:xfrm rot="5400000">
              <a:off x="7532858" y="4308479"/>
              <a:ext cx="9318283" cy="701324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 </a:t>
              </a:r>
            </a:p>
          </p:txBody>
        </p:sp>
      </p:grpSp>
      <p:sp>
        <p:nvSpPr>
          <p:cNvPr id="134" name="Freeform 4"/>
          <p:cNvSpPr/>
          <p:nvPr/>
        </p:nvSpPr>
        <p:spPr>
          <a:xfrm flipH="1" rot="10800000">
            <a:off x="21237971" y="0"/>
            <a:ext cx="3146029" cy="9419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35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25717" y="8527791"/>
            <a:ext cx="7363370" cy="4123771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Slide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Text"/>
          <p:cNvSpPr txBox="1"/>
          <p:nvPr>
            <p:ph type="title"/>
          </p:nvPr>
        </p:nvSpPr>
        <p:spPr>
          <a:xfrm>
            <a:off x="1151343" y="7792000"/>
            <a:ext cx="18288001" cy="1292663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4" name="Body Level One…"/>
          <p:cNvSpPr txBox="1"/>
          <p:nvPr>
            <p:ph type="body" sz="quarter" idx="1"/>
          </p:nvPr>
        </p:nvSpPr>
        <p:spPr>
          <a:xfrm>
            <a:off x="1151343" y="9100000"/>
            <a:ext cx="18288001" cy="1014767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rgbClr val="FFFFFF"/>
                </a:solidFill>
              </a:defRPr>
            </a:lvl1pPr>
            <a:lvl2pPr>
              <a:defRPr sz="5200">
                <a:solidFill>
                  <a:srgbClr val="FFFFFF"/>
                </a:solidFill>
              </a:defRPr>
            </a:lvl2pPr>
            <a:lvl3pPr>
              <a:defRPr sz="5200">
                <a:solidFill>
                  <a:srgbClr val="FFFFFF"/>
                </a:solidFill>
              </a:defRPr>
            </a:lvl3pPr>
            <a:lvl4pPr>
              <a:defRPr sz="5200">
                <a:solidFill>
                  <a:srgbClr val="FFFFFF"/>
                </a:solidFill>
              </a:defRPr>
            </a:lvl4pPr>
            <a:lvl5pPr>
              <a:defRPr sz="5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Freeform 8"/>
          <p:cNvSpPr/>
          <p:nvPr/>
        </p:nvSpPr>
        <p:spPr>
          <a:xfrm flipH="1" rot="16200000">
            <a:off x="11338477" y="668469"/>
            <a:ext cx="6524360" cy="195666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502"/>
                </a:moveTo>
                <a:cubicBezTo>
                  <a:pt x="21600" y="14334"/>
                  <a:pt x="21600" y="7167"/>
                  <a:pt x="21600" y="0"/>
                </a:cubicBezTo>
                <a:lnTo>
                  <a:pt x="18913" y="2659"/>
                </a:lnTo>
                <a:lnTo>
                  <a:pt x="0" y="21600"/>
                </a:lnTo>
                <a:lnTo>
                  <a:pt x="21600" y="21502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46" name="Text Placeholder 13"/>
          <p:cNvSpPr/>
          <p:nvPr>
            <p:ph type="body" sz="quarter" idx="21"/>
          </p:nvPr>
        </p:nvSpPr>
        <p:spPr>
          <a:xfrm>
            <a:off x="1151343" y="10674257"/>
            <a:ext cx="18288001" cy="949749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47" name="Freeform 7"/>
          <p:cNvSpPr/>
          <p:nvPr/>
        </p:nvSpPr>
        <p:spPr>
          <a:xfrm flipH="1" rot="10800000">
            <a:off x="20819006" y="-2"/>
            <a:ext cx="3564991" cy="106742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48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2816" y="1039719"/>
            <a:ext cx="5600701" cy="3136609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57" name="Freeform 9"/>
          <p:cNvSpPr/>
          <p:nvPr/>
        </p:nvSpPr>
        <p:spPr>
          <a:xfrm flipH="1" rot="16200000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66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6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69" name="Freeform 9"/>
          <p:cNvSpPr/>
          <p:nvPr/>
        </p:nvSpPr>
        <p:spPr>
          <a:xfrm flipH="1" rot="16200000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78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7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 sz="6400">
                <a:solidFill>
                  <a:srgbClr val="002C77"/>
                </a:solidFill>
              </a:defRPr>
            </a:pPr>
          </a:p>
        </p:txBody>
      </p:sp>
      <p:sp>
        <p:nvSpPr>
          <p:cNvPr id="189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9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2" name="Freeform 9"/>
          <p:cNvSpPr/>
          <p:nvPr/>
        </p:nvSpPr>
        <p:spPr>
          <a:xfrm flipH="1" rot="16200000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 sz="6400">
                <a:solidFill>
                  <a:srgbClr val="002C77"/>
                </a:solidFill>
              </a:defRPr>
            </a:pPr>
          </a:p>
        </p:txBody>
      </p:sp>
      <p:sp>
        <p:nvSpPr>
          <p:cNvPr id="201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0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0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8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: Emphasis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Rectangle 5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rgbClr val="003D75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39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1663700" y="8053888"/>
            <a:ext cx="21031200" cy="1071063"/>
          </a:xfrm>
          <a:prstGeom prst="rect">
            <a:avLst/>
          </a:prstGeom>
        </p:spPr>
        <p:txBody>
          <a:bodyPr anchor="b"/>
          <a:lstStyle>
            <a:lvl1pPr>
              <a:defRPr sz="6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1663700" y="9178925"/>
            <a:ext cx="21031200" cy="30003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Freeform 9"/>
          <p:cNvSpPr/>
          <p:nvPr/>
        </p:nvSpPr>
        <p:spPr>
          <a:xfrm flipH="1" rot="10800000">
            <a:off x="18755413" y="0"/>
            <a:ext cx="5628597" cy="1371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17579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50" name="Freeform 5"/>
          <p:cNvSpPr/>
          <p:nvPr/>
        </p:nvSpPr>
        <p:spPr>
          <a:xfrm flipH="1" rot="16200000">
            <a:off x="15845359" y="5177351"/>
            <a:ext cx="4275535" cy="128017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xfrm>
            <a:off x="1679575" y="730250"/>
            <a:ext cx="21031201" cy="265112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Body Level One…"/>
          <p:cNvSpPr txBox="1"/>
          <p:nvPr>
            <p:ph type="body" sz="quarter" idx="1"/>
          </p:nvPr>
        </p:nvSpPr>
        <p:spPr>
          <a:xfrm>
            <a:off x="1679575" y="3362326"/>
            <a:ext cx="10315576" cy="1647825"/>
          </a:xfrm>
          <a:prstGeom prst="rect">
            <a:avLst/>
          </a:prstGeom>
        </p:spPr>
        <p:txBody>
          <a:bodyPr anchor="b"/>
          <a:lstStyle>
            <a:lvl1pPr>
              <a:defRPr sz="2800">
                <a:solidFill>
                  <a:schemeClr val="accent4"/>
                </a:solidFill>
              </a:defRPr>
            </a:lvl1pPr>
            <a:lvl2pPr>
              <a:defRPr sz="2800">
                <a:solidFill>
                  <a:schemeClr val="accent4"/>
                </a:solidFill>
              </a:defRPr>
            </a:lvl2pPr>
            <a:lvl3pPr>
              <a:defRPr sz="2800">
                <a:solidFill>
                  <a:schemeClr val="accent4"/>
                </a:solidFill>
              </a:defRPr>
            </a:lvl3pPr>
            <a:lvl4pPr>
              <a:defRPr sz="2800">
                <a:solidFill>
                  <a:schemeClr val="accent4"/>
                </a:solidFill>
              </a:defRPr>
            </a:lvl4pPr>
            <a:lvl5pPr>
              <a:defRPr sz="2800">
                <a:solidFill>
                  <a:schemeClr val="accent4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Text Placeholder 4"/>
          <p:cNvSpPr/>
          <p:nvPr>
            <p:ph type="body" sz="quarter" idx="21"/>
          </p:nvPr>
        </p:nvSpPr>
        <p:spPr>
          <a:xfrm>
            <a:off x="12344400" y="3362326"/>
            <a:ext cx="10366376" cy="1647825"/>
          </a:xfrm>
          <a:prstGeom prst="rect">
            <a:avLst/>
          </a:prstGeom>
        </p:spPr>
        <p:txBody>
          <a:bodyPr anchor="b"/>
          <a:lstStyle/>
          <a:p>
            <a:pPr>
              <a:defRPr sz="2800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69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7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Title Text"/>
          <p:cNvSpPr txBox="1"/>
          <p:nvPr>
            <p:ph type="title"/>
          </p:nvPr>
        </p:nvSpPr>
        <p:spPr>
          <a:xfrm>
            <a:off x="1679575" y="2378940"/>
            <a:ext cx="7864476" cy="173586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72" name="Body Level One…"/>
          <p:cNvSpPr txBox="1"/>
          <p:nvPr>
            <p:ph type="body" sz="half" idx="1"/>
          </p:nvPr>
        </p:nvSpPr>
        <p:spPr>
          <a:xfrm>
            <a:off x="10366375" y="1974850"/>
            <a:ext cx="12344401" cy="97472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Text Placeholder 3"/>
          <p:cNvSpPr/>
          <p:nvPr>
            <p:ph type="body" sz="quarter" idx="21"/>
          </p:nvPr>
        </p:nvSpPr>
        <p:spPr>
          <a:xfrm>
            <a:off x="1679575" y="4114800"/>
            <a:ext cx="7864475" cy="7623176"/>
          </a:xfrm>
          <a:prstGeom prst="rect">
            <a:avLst/>
          </a:prstGeom>
        </p:spPr>
        <p:txBody>
          <a:bodyPr/>
          <a:lstStyle/>
          <a:p>
            <a:pPr>
              <a:defRPr sz="3200"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90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9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Body Level One…"/>
          <p:cNvSpPr txBox="1"/>
          <p:nvPr>
            <p:ph type="body" idx="1"/>
          </p:nvPr>
        </p:nvSpPr>
        <p:spPr>
          <a:xfrm>
            <a:off x="1676400" y="730250"/>
            <a:ext cx="21031200" cy="870267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ull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01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0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Picture Placeholder 2"/>
          <p:cNvSpPr/>
          <p:nvPr>
            <p:ph type="pic" idx="21"/>
          </p:nvPr>
        </p:nvSpPr>
        <p:spPr>
          <a:xfrm>
            <a:off x="0" y="40866"/>
            <a:ext cx="24384000" cy="136751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4" name="Body Level One…"/>
          <p:cNvSpPr txBox="1"/>
          <p:nvPr>
            <p:ph type="body" sz="quarter" idx="1"/>
          </p:nvPr>
        </p:nvSpPr>
        <p:spPr>
          <a:xfrm>
            <a:off x="1259682" y="4114800"/>
            <a:ext cx="5898356" cy="7623176"/>
          </a:xfrm>
          <a:prstGeom prst="rect">
            <a:avLst/>
          </a:prstGeom>
          <a:solidFill>
            <a:schemeClr val="accent1">
              <a:alpha val="85000"/>
            </a:schemeClr>
          </a:solidFill>
          <a:ln w="25400"/>
        </p:spPr>
        <p:txBody>
          <a:bodyPr lIns="548640" tIns="548640" rIns="548640" bIns="548640"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800">
                <a:solidFill>
                  <a:srgbClr val="FFFFFF"/>
                </a:solidFill>
              </a:defRPr>
            </a:lvl2pPr>
            <a:lvl3pPr>
              <a:defRPr sz="2800">
                <a:solidFill>
                  <a:srgbClr val="FFFFFF"/>
                </a:solidFill>
              </a:defRPr>
            </a:lvl3pPr>
            <a:lvl4pPr>
              <a:defRPr sz="2800">
                <a:solidFill>
                  <a:srgbClr val="FFFFFF"/>
                </a:solidFill>
              </a:defRPr>
            </a:lvl4pPr>
            <a:lvl5pPr>
              <a:defRPr sz="28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3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itle Text"/>
          <p:cNvSpPr txBox="1"/>
          <p:nvPr>
            <p:ph type="title"/>
          </p:nvPr>
        </p:nvSpPr>
        <p:spPr>
          <a:xfrm>
            <a:off x="1676400" y="730250"/>
            <a:ext cx="21031200" cy="960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1676400" y="2620216"/>
            <a:ext cx="21031200" cy="870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 anchor="ctr">
            <a:spAutoFit/>
          </a:bodyPr>
          <a:lstStyle>
            <a:lvl1pPr algn="r"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transition xmlns:p14="http://schemas.microsoft.com/office/powerpoint/2010/main" spd="med" advClick="1"/>
  <p:txStyles>
    <p:titleStyle>
      <a:lvl1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1pPr>
      <a:lvl2pPr marL="0" marR="0" indent="4572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2pPr>
      <a:lvl3pPr marL="0" marR="0" indent="9144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3pPr>
      <a:lvl4pPr marL="0" marR="0" indent="13716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4pPr>
      <a:lvl5pPr marL="0" marR="0" indent="182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5pPr>
      <a:lvl6pPr marL="28448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6pPr>
      <a:lvl7pPr marL="33020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7pPr>
      <a:lvl8pPr marL="37592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8pPr>
      <a:lvl9pPr marL="42164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Where to Start with Analytics</a:t>
            </a:r>
          </a:p>
        </p:txBody>
      </p:sp>
      <p:sp>
        <p:nvSpPr>
          <p:cNvPr id="215" name="Text Placeholder 5"/>
          <p:cNvSpPr/>
          <p:nvPr>
            <p:ph type="body" idx="21"/>
          </p:nvPr>
        </p:nvSpPr>
        <p:spPr>
          <a:xfrm>
            <a:off x="1151343" y="10852057"/>
            <a:ext cx="22287777" cy="154441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Santiago Gallino, Charles W. Evans Distinguished Faculty Scholar and Assistant Professor of Operations, Information and Decisions</a:t>
            </a:r>
          </a:p>
        </p:txBody>
      </p:sp>
      <p:sp>
        <p:nvSpPr>
          <p:cNvPr id="216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Retail Digital Supply Chain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roup 29"/>
          <p:cNvGrpSpPr/>
          <p:nvPr/>
        </p:nvGrpSpPr>
        <p:grpSpPr>
          <a:xfrm>
            <a:off x="16065499" y="3657600"/>
            <a:ext cx="6350001" cy="6316089"/>
            <a:chOff x="0" y="0"/>
            <a:chExt cx="6349999" cy="6316088"/>
          </a:xfrm>
        </p:grpSpPr>
        <p:sp>
          <p:nvSpPr>
            <p:cNvPr id="288" name="Partial Circle 24"/>
            <p:cNvSpPr/>
            <p:nvPr/>
          </p:nvSpPr>
          <p:spPr>
            <a:xfrm>
              <a:off x="14301" y="0"/>
              <a:ext cx="6335699" cy="63160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89" name="Partial Circle 25"/>
            <p:cNvSpPr/>
            <p:nvPr/>
          </p:nvSpPr>
          <p:spPr>
            <a:xfrm>
              <a:off x="14301" y="1184259"/>
              <a:ext cx="5147755" cy="51318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6A8336"/>
                </a:gs>
                <a:gs pos="48000">
                  <a:srgbClr val="9EBD5E"/>
                </a:gs>
                <a:gs pos="100000">
                  <a:srgbClr val="C3D69B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90" name="Partial Circle 26"/>
            <p:cNvSpPr/>
            <p:nvPr/>
          </p:nvSpPr>
          <p:spPr>
            <a:xfrm>
              <a:off x="0" y="2368521"/>
              <a:ext cx="3959811" cy="39475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91" name="Partial Circle 27"/>
            <p:cNvSpPr/>
            <p:nvPr/>
          </p:nvSpPr>
          <p:spPr>
            <a:xfrm>
              <a:off x="0" y="3552782"/>
              <a:ext cx="2771868" cy="2763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sp>
        <p:nvSpPr>
          <p:cNvPr id="293" name="Predictive Analy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Predictive Analytics</a:t>
            </a:r>
          </a:p>
        </p:txBody>
      </p:sp>
      <p:grpSp>
        <p:nvGrpSpPr>
          <p:cNvPr id="296" name="Group"/>
          <p:cNvGrpSpPr/>
          <p:nvPr/>
        </p:nvGrpSpPr>
        <p:grpSpPr>
          <a:xfrm>
            <a:off x="15789709" y="3259459"/>
            <a:ext cx="7056847" cy="6968789"/>
            <a:chOff x="0" y="0"/>
            <a:chExt cx="7056846" cy="6968787"/>
          </a:xfrm>
        </p:grpSpPr>
        <p:sp>
          <p:nvSpPr>
            <p:cNvPr id="294" name="Line"/>
            <p:cNvSpPr/>
            <p:nvPr/>
          </p:nvSpPr>
          <p:spPr>
            <a:xfrm flipV="1">
              <a:off x="26120" y="0"/>
              <a:ext cx="1" cy="696104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295" name="Line"/>
            <p:cNvSpPr/>
            <p:nvPr/>
          </p:nvSpPr>
          <p:spPr>
            <a:xfrm>
              <a:off x="0" y="6968787"/>
              <a:ext cx="7056847" cy="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</p:grpSp>
      <p:sp>
        <p:nvSpPr>
          <p:cNvPr id="297" name="Business Impact"/>
          <p:cNvSpPr txBox="1"/>
          <p:nvPr/>
        </p:nvSpPr>
        <p:spPr>
          <a:xfrm rot="16200000">
            <a:off x="12724924" y="6385622"/>
            <a:ext cx="4667866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Business Impact</a:t>
            </a:r>
          </a:p>
        </p:txBody>
      </p:sp>
      <p:sp>
        <p:nvSpPr>
          <p:cNvPr id="298" name="Complexity"/>
          <p:cNvSpPr txBox="1"/>
          <p:nvPr/>
        </p:nvSpPr>
        <p:spPr>
          <a:xfrm>
            <a:off x="17712863" y="10576622"/>
            <a:ext cx="3210541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Complexity</a:t>
            </a:r>
          </a:p>
        </p:txBody>
      </p:sp>
      <p:sp>
        <p:nvSpPr>
          <p:cNvPr id="299" name="What will happen?…"/>
          <p:cNvSpPr txBox="1"/>
          <p:nvPr>
            <p:ph type="body" sz="half" idx="1"/>
          </p:nvPr>
        </p:nvSpPr>
        <p:spPr>
          <a:xfrm>
            <a:off x="1676400" y="2651477"/>
            <a:ext cx="1242252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What will happen?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Forecasting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Simulation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99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roup 29"/>
          <p:cNvGrpSpPr/>
          <p:nvPr/>
        </p:nvGrpSpPr>
        <p:grpSpPr>
          <a:xfrm>
            <a:off x="16065499" y="3657600"/>
            <a:ext cx="6350001" cy="6316089"/>
            <a:chOff x="0" y="0"/>
            <a:chExt cx="6349999" cy="6316088"/>
          </a:xfrm>
        </p:grpSpPr>
        <p:sp>
          <p:nvSpPr>
            <p:cNvPr id="301" name="Partial Circle 24"/>
            <p:cNvSpPr/>
            <p:nvPr/>
          </p:nvSpPr>
          <p:spPr>
            <a:xfrm>
              <a:off x="14301" y="0"/>
              <a:ext cx="6335699" cy="63160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315683"/>
                </a:gs>
                <a:gs pos="48000">
                  <a:srgbClr val="5485BF"/>
                </a:gs>
                <a:gs pos="100000">
                  <a:srgbClr val="95B3D7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302" name="Partial Circle 25"/>
            <p:cNvSpPr/>
            <p:nvPr/>
          </p:nvSpPr>
          <p:spPr>
            <a:xfrm>
              <a:off x="14301" y="1184259"/>
              <a:ext cx="5147755" cy="51318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303" name="Partial Circle 26"/>
            <p:cNvSpPr/>
            <p:nvPr/>
          </p:nvSpPr>
          <p:spPr>
            <a:xfrm>
              <a:off x="0" y="2368521"/>
              <a:ext cx="3959811" cy="39475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304" name="Partial Circle 27"/>
            <p:cNvSpPr/>
            <p:nvPr/>
          </p:nvSpPr>
          <p:spPr>
            <a:xfrm>
              <a:off x="0" y="3552782"/>
              <a:ext cx="2771868" cy="2763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sp>
        <p:nvSpPr>
          <p:cNvPr id="306" name="Prescriptive Analy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Prescriptive Analytics</a:t>
            </a:r>
          </a:p>
        </p:txBody>
      </p:sp>
      <p:grpSp>
        <p:nvGrpSpPr>
          <p:cNvPr id="309" name="Group"/>
          <p:cNvGrpSpPr/>
          <p:nvPr/>
        </p:nvGrpSpPr>
        <p:grpSpPr>
          <a:xfrm>
            <a:off x="15789709" y="3259459"/>
            <a:ext cx="7056847" cy="6968789"/>
            <a:chOff x="0" y="0"/>
            <a:chExt cx="7056846" cy="6968787"/>
          </a:xfrm>
        </p:grpSpPr>
        <p:sp>
          <p:nvSpPr>
            <p:cNvPr id="307" name="Line"/>
            <p:cNvSpPr/>
            <p:nvPr/>
          </p:nvSpPr>
          <p:spPr>
            <a:xfrm flipV="1">
              <a:off x="26120" y="0"/>
              <a:ext cx="1" cy="696104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308" name="Line"/>
            <p:cNvSpPr/>
            <p:nvPr/>
          </p:nvSpPr>
          <p:spPr>
            <a:xfrm>
              <a:off x="0" y="6968787"/>
              <a:ext cx="7056847" cy="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</p:grpSp>
      <p:sp>
        <p:nvSpPr>
          <p:cNvPr id="310" name="Business Impact"/>
          <p:cNvSpPr txBox="1"/>
          <p:nvPr/>
        </p:nvSpPr>
        <p:spPr>
          <a:xfrm rot="16200000">
            <a:off x="12724924" y="6385622"/>
            <a:ext cx="4667866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Business Impact</a:t>
            </a:r>
          </a:p>
        </p:txBody>
      </p:sp>
      <p:sp>
        <p:nvSpPr>
          <p:cNvPr id="311" name="Complexity"/>
          <p:cNvSpPr txBox="1"/>
          <p:nvPr/>
        </p:nvSpPr>
        <p:spPr>
          <a:xfrm>
            <a:off x="17712863" y="10576622"/>
            <a:ext cx="3210541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Complexity</a:t>
            </a:r>
          </a:p>
        </p:txBody>
      </p:sp>
      <p:sp>
        <p:nvSpPr>
          <p:cNvPr id="312" name="How do I make it happen?…"/>
          <p:cNvSpPr txBox="1"/>
          <p:nvPr>
            <p:ph type="body" sz="half" idx="1"/>
          </p:nvPr>
        </p:nvSpPr>
        <p:spPr>
          <a:xfrm>
            <a:off x="1676400" y="2651477"/>
            <a:ext cx="1242252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How do I make it happen?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Optimization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Machine learning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Artificial intelligence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1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Analytics Frame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Analytics Framework</a:t>
            </a:r>
          </a:p>
        </p:txBody>
      </p:sp>
      <p:sp>
        <p:nvSpPr>
          <p:cNvPr id="315" name="Partial Circle 24"/>
          <p:cNvSpPr/>
          <p:nvPr/>
        </p:nvSpPr>
        <p:spPr>
          <a:xfrm>
            <a:off x="16084131" y="3658297"/>
            <a:ext cx="6335699" cy="63160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7" y="0"/>
                </a:moveTo>
                <a:cubicBezTo>
                  <a:pt x="11959" y="0"/>
                  <a:pt x="21600" y="9671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315683"/>
              </a:gs>
              <a:gs pos="48000">
                <a:srgbClr val="5485BF"/>
              </a:gs>
              <a:gs pos="100000">
                <a:srgbClr val="95B3D7"/>
              </a:gs>
            </a:gsLst>
            <a:lin ang="16200000"/>
          </a:gradFill>
          <a:ln w="1905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16" name="Partial Circle 25"/>
          <p:cNvSpPr/>
          <p:nvPr/>
        </p:nvSpPr>
        <p:spPr>
          <a:xfrm>
            <a:off x="16084131" y="4842557"/>
            <a:ext cx="5147754" cy="5131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7" y="0"/>
                </a:moveTo>
                <a:cubicBezTo>
                  <a:pt x="11959" y="0"/>
                  <a:pt x="21600" y="9671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6A8336"/>
              </a:gs>
              <a:gs pos="48000">
                <a:srgbClr val="9EBD5E"/>
              </a:gs>
              <a:gs pos="100000">
                <a:srgbClr val="C3D69B"/>
              </a:gs>
            </a:gsLst>
            <a:lin ang="16200000"/>
          </a:gradFill>
          <a:ln w="1905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17" name="Partial Circle 26"/>
          <p:cNvSpPr/>
          <p:nvPr/>
        </p:nvSpPr>
        <p:spPr>
          <a:xfrm>
            <a:off x="16069829" y="6026818"/>
            <a:ext cx="3959812" cy="39475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7" y="0"/>
                </a:moveTo>
                <a:cubicBezTo>
                  <a:pt x="11959" y="0"/>
                  <a:pt x="21600" y="9671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85312F"/>
              </a:gs>
              <a:gs pos="48000">
                <a:srgbClr val="C25552"/>
              </a:gs>
              <a:gs pos="100000">
                <a:srgbClr val="D99694"/>
              </a:gs>
            </a:gsLst>
            <a:lin ang="16200000"/>
          </a:gradFill>
          <a:ln w="1905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18" name="Partial Circle 27"/>
          <p:cNvSpPr/>
          <p:nvPr/>
        </p:nvSpPr>
        <p:spPr>
          <a:xfrm>
            <a:off x="16069829" y="7211079"/>
            <a:ext cx="2771869" cy="27632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7" y="0"/>
                </a:moveTo>
                <a:cubicBezTo>
                  <a:pt x="11959" y="0"/>
                  <a:pt x="21600" y="9671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CC6109"/>
              </a:gs>
              <a:gs pos="48000">
                <a:srgbClr val="F7994C"/>
              </a:gs>
              <a:gs pos="100000">
                <a:srgbClr val="FAC090"/>
              </a:gs>
            </a:gsLst>
            <a:lin ang="16200000"/>
          </a:gradFill>
          <a:ln w="1905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grpSp>
        <p:nvGrpSpPr>
          <p:cNvPr id="321" name="Group"/>
          <p:cNvGrpSpPr/>
          <p:nvPr/>
        </p:nvGrpSpPr>
        <p:grpSpPr>
          <a:xfrm>
            <a:off x="15789709" y="3259459"/>
            <a:ext cx="7056847" cy="6968789"/>
            <a:chOff x="0" y="0"/>
            <a:chExt cx="7056846" cy="6968787"/>
          </a:xfrm>
        </p:grpSpPr>
        <p:sp>
          <p:nvSpPr>
            <p:cNvPr id="319" name="Line"/>
            <p:cNvSpPr/>
            <p:nvPr/>
          </p:nvSpPr>
          <p:spPr>
            <a:xfrm flipV="1">
              <a:off x="26120" y="0"/>
              <a:ext cx="1" cy="696104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320" name="Line"/>
            <p:cNvSpPr/>
            <p:nvPr/>
          </p:nvSpPr>
          <p:spPr>
            <a:xfrm>
              <a:off x="0" y="6968787"/>
              <a:ext cx="7056847" cy="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</p:grpSp>
      <p:sp>
        <p:nvSpPr>
          <p:cNvPr id="322" name="Business Impact"/>
          <p:cNvSpPr txBox="1"/>
          <p:nvPr/>
        </p:nvSpPr>
        <p:spPr>
          <a:xfrm rot="16200000">
            <a:off x="12724924" y="6385622"/>
            <a:ext cx="4667866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Business Impact</a:t>
            </a:r>
          </a:p>
        </p:txBody>
      </p:sp>
      <p:sp>
        <p:nvSpPr>
          <p:cNvPr id="323" name="Complexity"/>
          <p:cNvSpPr txBox="1"/>
          <p:nvPr/>
        </p:nvSpPr>
        <p:spPr>
          <a:xfrm>
            <a:off x="17712863" y="10576622"/>
            <a:ext cx="3210541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Complexity</a:t>
            </a:r>
          </a:p>
        </p:txBody>
      </p:sp>
      <p:sp>
        <p:nvSpPr>
          <p:cNvPr id="324" name="Descriptive analytics…"/>
          <p:cNvSpPr txBox="1"/>
          <p:nvPr>
            <p:ph type="body" sz="half" idx="1"/>
          </p:nvPr>
        </p:nvSpPr>
        <p:spPr>
          <a:xfrm>
            <a:off x="1676400" y="2651477"/>
            <a:ext cx="1242252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Descriptive analytics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Diagnostic analytics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Predictive analytics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Prescriptive analytics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Descriptive Analytics</a:t>
            </a:r>
          </a:p>
        </p:txBody>
      </p:sp>
      <p:sp>
        <p:nvSpPr>
          <p:cNvPr id="327" name="Text Placeholder 5"/>
          <p:cNvSpPr/>
          <p:nvPr>
            <p:ph type="body" idx="21"/>
          </p:nvPr>
        </p:nvSpPr>
        <p:spPr>
          <a:xfrm>
            <a:off x="1151343" y="10852057"/>
            <a:ext cx="22287777" cy="154441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Santiago Gallino, Charles W. Evans Distinguished Faculty Scholar and Assistant Professor of Operations, Information and Decisions</a:t>
            </a:r>
          </a:p>
        </p:txBody>
      </p:sp>
      <p:sp>
        <p:nvSpPr>
          <p:cNvPr id="328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Retail Digital Supply Chain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Descriptive Analytics: Citibik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Descriptive Analytics: Citibike</a:t>
            </a:r>
          </a:p>
        </p:txBody>
      </p:sp>
      <p:pic>
        <p:nvPicPr>
          <p:cNvPr id="331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rcRect l="0" t="16923" r="1442" b="4615"/>
          <a:stretch>
            <a:fillRect/>
          </a:stretch>
        </p:blipFill>
        <p:spPr>
          <a:xfrm>
            <a:off x="2636440" y="2885678"/>
            <a:ext cx="19111038" cy="85580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rogram allows customers to borrow a bike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Program allows customers to borrow a bike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Main challenge is the location of bikes in the system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Bikes tend to get stuck in one set of stations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Relocation of bikes can be critical to maximize the usage of the bikes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One first step in understanding the problem is to visualize the data</a:t>
            </a:r>
          </a:p>
        </p:txBody>
      </p:sp>
      <p:sp>
        <p:nvSpPr>
          <p:cNvPr id="334" name="Descriptive Analytics: Citibik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Descriptive Analytics: Citibike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3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What is the Average Number of Trip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the Average Number of Trips?</a:t>
            </a:r>
          </a:p>
        </p:txBody>
      </p:sp>
      <p:pic>
        <p:nvPicPr>
          <p:cNvPr id="337" name="Screen Shot 2021-05-25 at 3.21.37 PM.png" descr="Screen Shot 2021-05-25 at 3.21.3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02596" y="2132334"/>
            <a:ext cx="15578808" cy="105079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What is the Average Number of Trip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the Average Number of Trips?</a:t>
            </a:r>
          </a:p>
        </p:txBody>
      </p:sp>
      <p:pic>
        <p:nvPicPr>
          <p:cNvPr id="340" name="Screen Shot 2021-05-25 at 3.23.27 PM.png" descr="Screen Shot 2021-05-25 at 3.23.2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49421" y="1997353"/>
            <a:ext cx="17885158" cy="108298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What is the Average Number of Trip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the Average Number of Trips?</a:t>
            </a:r>
          </a:p>
        </p:txBody>
      </p:sp>
      <p:pic>
        <p:nvPicPr>
          <p:cNvPr id="343" name="Screen Shot 2021-05-25 at 3.23.52 PM.png" descr="Screen Shot 2021-05-25 at 3.23.5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7449" y="2263383"/>
            <a:ext cx="14209102" cy="105370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What is the Average Number of Trip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the Average Number of Trips?</a:t>
            </a:r>
          </a:p>
        </p:txBody>
      </p:sp>
      <p:pic>
        <p:nvPicPr>
          <p:cNvPr id="346" name="Screen Shot 2021-05-25 at 3.24.02 PM.png" descr="Screen Shot 2021-05-25 at 3.24.0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70997" y="2211896"/>
            <a:ext cx="16249115" cy="106265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Where to start with analytics?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Where to start with analytics?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Can sound trivial, but is an important step for a successful process</a:t>
            </a:r>
          </a:p>
        </p:txBody>
      </p:sp>
      <p:sp>
        <p:nvSpPr>
          <p:cNvPr id="219" name="Supply Chain Analy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Supply Chain Analytics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18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Which Ones are the Busy Station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Ones are the Busy Stations?</a:t>
            </a:r>
          </a:p>
        </p:txBody>
      </p:sp>
      <p:pic>
        <p:nvPicPr>
          <p:cNvPr id="349" name="Screen Shot 2021-05-25 at 3.27.41 PM.png" descr="Screen Shot 2021-05-25 at 3.27.4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07472" y="1955609"/>
            <a:ext cx="16969056" cy="108613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Which Ones are the Busy Station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Ones are the Busy Stations?</a:t>
            </a:r>
          </a:p>
        </p:txBody>
      </p:sp>
      <p:pic>
        <p:nvPicPr>
          <p:cNvPr id="352" name="Screen Shot 2021-05-25 at 3.27.41 PM.png" descr="Screen Shot 2021-05-25 at 3.27.4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3654" y="3230504"/>
            <a:ext cx="11264901" cy="7210335"/>
          </a:xfrm>
          <a:prstGeom prst="rect">
            <a:avLst/>
          </a:prstGeom>
          <a:ln w="12700">
            <a:miter lim="400000"/>
          </a:ln>
        </p:spPr>
      </p:pic>
      <p:pic>
        <p:nvPicPr>
          <p:cNvPr id="353" name="Screen Shot 2021-05-25 at 3.27.48 PM.png" descr="Screen Shot 2021-05-25 at 3.27.4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85278" y="3376415"/>
            <a:ext cx="11362548" cy="71090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Which Ones are the Busy Station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Ones are the Busy Stations?</a:t>
            </a:r>
          </a:p>
        </p:txBody>
      </p:sp>
      <p:pic>
        <p:nvPicPr>
          <p:cNvPr id="356" name="Screen Shot 2021-05-25 at 3.28.08 PM.png" descr="Screen Shot 2021-05-25 at 3.28.0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17521" y="2031907"/>
            <a:ext cx="7366001" cy="10708804"/>
          </a:xfrm>
          <a:prstGeom prst="rect">
            <a:avLst/>
          </a:prstGeom>
          <a:ln w="12700">
            <a:miter lim="400000"/>
          </a:ln>
        </p:spPr>
      </p:pic>
      <p:pic>
        <p:nvPicPr>
          <p:cNvPr id="357" name="Screen Shot 2021-05-25 at 3.28.16 PM.png" descr="Screen Shot 2021-05-25 at 3.28.1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41095" y="1990737"/>
            <a:ext cx="7391401" cy="107160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wo different types of customers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Two different types of customers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Subscribers and guests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Role of the different stations</a:t>
            </a:r>
          </a:p>
        </p:txBody>
      </p:sp>
      <p:sp>
        <p:nvSpPr>
          <p:cNvPr id="360" name="Valuable Insights from the Data Visualiz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Valuable Insights from the Data Visualization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59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tores that have more business customers, or more occasional customers, or more family-oriented customers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Stores that have more business customers, or more occasional customers, or more family-oriented customers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Patterns of when, how, and what they buy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Map of store locations tracking flow of demand during different times of the day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Difference in categories within a specific store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Dollar sales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Profit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Profit per SKU</a:t>
            </a:r>
          </a:p>
        </p:txBody>
      </p:sp>
      <p:sp>
        <p:nvSpPr>
          <p:cNvPr id="363" name="Parallels in Retail Store Lo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Parallels in Retail Store Locations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62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Best when done dynamically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Best when done dynamically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Monitoring constantly will allow you to detect when there is a variation from what has historically been happening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Can be extremely effective to identify problems and opportunities</a:t>
            </a:r>
          </a:p>
        </p:txBody>
      </p:sp>
      <p:sp>
        <p:nvSpPr>
          <p:cNvPr id="366" name="Data Visualiz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Visualization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65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Diagnostic Analytics</a:t>
            </a:r>
          </a:p>
        </p:txBody>
      </p:sp>
      <p:sp>
        <p:nvSpPr>
          <p:cNvPr id="369" name="Text Placeholder 5"/>
          <p:cNvSpPr/>
          <p:nvPr>
            <p:ph type="body" idx="21"/>
          </p:nvPr>
        </p:nvSpPr>
        <p:spPr>
          <a:xfrm>
            <a:off x="1151343" y="10852057"/>
            <a:ext cx="22287777" cy="154441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Santiago Gallino, Charles W. Evans Distinguished Faculty Scholar and Assistant Professor of Operations, Information and Decisions</a:t>
            </a:r>
          </a:p>
        </p:txBody>
      </p:sp>
      <p:sp>
        <p:nvSpPr>
          <p:cNvPr id="370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Retail Digital Supply Chain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Retailer discussing where to locate a new distribution center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Retailer discussing where to locate a new distribution center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Some people arguing that the location should be driven by cost alone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Some arguing to consider impact of delivery speed to the customer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Customers that receive things sooner tend to buy more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How can we look at historical data to answer the question of where to best locate the distribution center?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Should we care about the impact on delivery speed at all, or should we only focus on cost?</a:t>
            </a:r>
          </a:p>
        </p:txBody>
      </p:sp>
      <p:sp>
        <p:nvSpPr>
          <p:cNvPr id="373" name="Research Ques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Research Question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72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Natural experiment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Natural experiment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The researcher (the person doing the analytics) is not in control of the allocation of the treatment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In order to analyze things in a natural experiment, we need to identify a control group and a treatment group</a:t>
            </a:r>
          </a:p>
        </p:txBody>
      </p:sp>
      <p:sp>
        <p:nvSpPr>
          <p:cNvPr id="376" name="Research Ques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Research Question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75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ers on the east coast were receiving the products in 2-3 days…"/>
          <p:cNvSpPr txBox="1"/>
          <p:nvPr>
            <p:ph type="body" sz="half" idx="1"/>
          </p:nvPr>
        </p:nvSpPr>
        <p:spPr>
          <a:xfrm>
            <a:off x="13922412" y="2651477"/>
            <a:ext cx="8785188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Customers on the east coast were receiving the products in 2-3 days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West coast customers were receiving the products within 7-8 days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On the website, the retailer was promising standard shipping times of 3-7 business days</a:t>
            </a:r>
          </a:p>
        </p:txBody>
      </p:sp>
      <p:sp>
        <p:nvSpPr>
          <p:cNvPr id="379" name="Prior to Interven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Prior to Intervention</a:t>
            </a:r>
          </a:p>
        </p:txBody>
      </p:sp>
      <p:grpSp>
        <p:nvGrpSpPr>
          <p:cNvPr id="382" name="Group"/>
          <p:cNvGrpSpPr/>
          <p:nvPr/>
        </p:nvGrpSpPr>
        <p:grpSpPr>
          <a:xfrm>
            <a:off x="1636284" y="2683529"/>
            <a:ext cx="11798392" cy="6812100"/>
            <a:chOff x="0" y="0"/>
            <a:chExt cx="11798391" cy="6812098"/>
          </a:xfrm>
        </p:grpSpPr>
        <p:pic>
          <p:nvPicPr>
            <p:cNvPr id="380" name="Picture 3" descr="Picture 3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3848" t="0" r="3848" b="0"/>
            <a:stretch>
              <a:fillRect/>
            </a:stretch>
          </p:blipFill>
          <p:spPr>
            <a:xfrm>
              <a:off x="0" y="0"/>
              <a:ext cx="11798392" cy="68120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81" name="Oval 4"/>
            <p:cNvSpPr/>
            <p:nvPr/>
          </p:nvSpPr>
          <p:spPr>
            <a:xfrm>
              <a:off x="8761710" y="3813155"/>
              <a:ext cx="189862" cy="189862"/>
            </a:xfrm>
            <a:prstGeom prst="ellipse">
              <a:avLst/>
            </a:prstGeom>
            <a:gradFill flip="none" rotWithShape="1">
              <a:gsLst>
                <a:gs pos="0">
                  <a:srgbClr val="A0CA4A"/>
                </a:gs>
                <a:gs pos="100000">
                  <a:srgbClr val="DAFFA3"/>
                </a:gs>
              </a:gsLst>
              <a:lin ang="16200000" scaled="0"/>
            </a:gradFill>
            <a:ln w="9525" cap="flat">
              <a:solidFill>
                <a:srgbClr val="98B955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7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“We are here to help. Do you have a problem to solve?”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“We are here to help. Do you have a problem to solve?”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Lack of motivation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Boil the ocean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Lack of focus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“3 years and 10 million dollars from now… it is going to be great.”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Lack of business value</a:t>
            </a:r>
          </a:p>
        </p:txBody>
      </p:sp>
      <p:sp>
        <p:nvSpPr>
          <p:cNvPr id="222" name="Unpromising Approach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Unpromising Approaches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21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3988" t="0" r="3988" b="0"/>
          <a:stretch>
            <a:fillRect/>
          </a:stretch>
        </p:blipFill>
        <p:spPr>
          <a:xfrm>
            <a:off x="1654249" y="2683529"/>
            <a:ext cx="11762462" cy="6812100"/>
          </a:xfrm>
          <a:prstGeom prst="rect">
            <a:avLst/>
          </a:prstGeom>
          <a:ln w="12700">
            <a:miter lim="400000"/>
          </a:ln>
        </p:spPr>
      </p:pic>
      <p:sp>
        <p:nvSpPr>
          <p:cNvPr id="385" name="Oval 4"/>
          <p:cNvSpPr/>
          <p:nvPr/>
        </p:nvSpPr>
        <p:spPr>
          <a:xfrm>
            <a:off x="10397995" y="6496684"/>
            <a:ext cx="189862" cy="189862"/>
          </a:xfrm>
          <a:prstGeom prst="ellipse">
            <a:avLst/>
          </a:prstGeom>
          <a:gradFill>
            <a:gsLst>
              <a:gs pos="0">
                <a:srgbClr val="A0CA4A"/>
              </a:gs>
              <a:gs pos="100000">
                <a:srgbClr val="DAFFA3"/>
              </a:gs>
            </a:gsLst>
            <a:lin ang="16200000"/>
          </a:gradFill>
          <a:ln>
            <a:solidFill>
              <a:srgbClr val="98B955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86" name="Oval 6"/>
          <p:cNvSpPr/>
          <p:nvPr/>
        </p:nvSpPr>
        <p:spPr>
          <a:xfrm>
            <a:off x="2871715" y="5557116"/>
            <a:ext cx="189862" cy="189862"/>
          </a:xfrm>
          <a:prstGeom prst="ellipse">
            <a:avLst/>
          </a:prstGeom>
          <a:gradFill>
            <a:gsLst>
              <a:gs pos="0">
                <a:srgbClr val="A0CA4A"/>
              </a:gs>
              <a:gs pos="100000">
                <a:srgbClr val="DAFFA3"/>
              </a:gs>
            </a:gsLst>
            <a:lin ang="16200000"/>
          </a:gradFill>
          <a:ln>
            <a:solidFill>
              <a:srgbClr val="98B955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87" name="Anyone from the center of the country to the west would be fulfilled exclusively by the west distribution center…"/>
          <p:cNvSpPr txBox="1"/>
          <p:nvPr>
            <p:ph type="body" sz="half" idx="1"/>
          </p:nvPr>
        </p:nvSpPr>
        <p:spPr>
          <a:xfrm>
            <a:off x="13922412" y="2651477"/>
            <a:ext cx="8785188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Anyone from the center of the country to the west would be fulfilled exclusively by the west distribution center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Anyone from the center of the country to the east would be exclusively fulfilled by the east distribution center</a:t>
            </a:r>
          </a:p>
        </p:txBody>
      </p:sp>
      <p:sp>
        <p:nvSpPr>
          <p:cNvPr id="388" name="After Interven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After Intervention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87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3988" t="0" r="3988" b="0"/>
          <a:stretch>
            <a:fillRect/>
          </a:stretch>
        </p:blipFill>
        <p:spPr>
          <a:xfrm>
            <a:off x="1654249" y="2683529"/>
            <a:ext cx="11762462" cy="6812100"/>
          </a:xfrm>
          <a:prstGeom prst="rect">
            <a:avLst/>
          </a:prstGeom>
          <a:ln w="12700">
            <a:miter lim="400000"/>
          </a:ln>
        </p:spPr>
      </p:pic>
      <p:sp>
        <p:nvSpPr>
          <p:cNvPr id="391" name="Oval 4"/>
          <p:cNvSpPr/>
          <p:nvPr/>
        </p:nvSpPr>
        <p:spPr>
          <a:xfrm>
            <a:off x="10397995" y="6496684"/>
            <a:ext cx="189862" cy="189862"/>
          </a:xfrm>
          <a:prstGeom prst="ellipse">
            <a:avLst/>
          </a:prstGeom>
          <a:gradFill>
            <a:gsLst>
              <a:gs pos="0">
                <a:srgbClr val="A0CA4A"/>
              </a:gs>
              <a:gs pos="100000">
                <a:srgbClr val="DAFFA3"/>
              </a:gs>
            </a:gsLst>
            <a:lin ang="16200000"/>
          </a:gradFill>
          <a:ln>
            <a:solidFill>
              <a:srgbClr val="98B955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92" name="Oval 6"/>
          <p:cNvSpPr/>
          <p:nvPr/>
        </p:nvSpPr>
        <p:spPr>
          <a:xfrm>
            <a:off x="2871715" y="5557116"/>
            <a:ext cx="189862" cy="189862"/>
          </a:xfrm>
          <a:prstGeom prst="ellipse">
            <a:avLst/>
          </a:prstGeom>
          <a:gradFill>
            <a:gsLst>
              <a:gs pos="0">
                <a:srgbClr val="A0CA4A"/>
              </a:gs>
              <a:gs pos="100000">
                <a:srgbClr val="DAFFA3"/>
              </a:gs>
            </a:gsLst>
            <a:lin ang="16200000"/>
          </a:gradFill>
          <a:ln>
            <a:solidFill>
              <a:srgbClr val="98B955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93" name="This created a natural experiment…"/>
          <p:cNvSpPr txBox="1"/>
          <p:nvPr>
            <p:ph type="body" sz="half" idx="1"/>
          </p:nvPr>
        </p:nvSpPr>
        <p:spPr>
          <a:xfrm>
            <a:off x="13922412" y="2651477"/>
            <a:ext cx="8785188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This created a natural experiment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The customers on the east were receiving things just like before, with the same timing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The customers on the west were seeing a much improved speed, from 7-8 business days to 2-3 business days</a:t>
            </a:r>
          </a:p>
        </p:txBody>
      </p:sp>
      <p:sp>
        <p:nvSpPr>
          <p:cNvPr id="394" name="After Interven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After Intervention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93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3988" t="0" r="3988" b="0"/>
          <a:stretch>
            <a:fillRect/>
          </a:stretch>
        </p:blipFill>
        <p:spPr>
          <a:xfrm>
            <a:off x="1654249" y="2683529"/>
            <a:ext cx="11762462" cy="6812100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Oval 4"/>
          <p:cNvSpPr/>
          <p:nvPr/>
        </p:nvSpPr>
        <p:spPr>
          <a:xfrm>
            <a:off x="10397995" y="6496684"/>
            <a:ext cx="189862" cy="189862"/>
          </a:xfrm>
          <a:prstGeom prst="ellipse">
            <a:avLst/>
          </a:prstGeom>
          <a:gradFill>
            <a:gsLst>
              <a:gs pos="0">
                <a:srgbClr val="A0CA4A"/>
              </a:gs>
              <a:gs pos="100000">
                <a:srgbClr val="DAFFA3"/>
              </a:gs>
            </a:gsLst>
            <a:lin ang="16200000"/>
          </a:gradFill>
          <a:ln>
            <a:solidFill>
              <a:srgbClr val="98B955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98" name="Oval 6"/>
          <p:cNvSpPr/>
          <p:nvPr/>
        </p:nvSpPr>
        <p:spPr>
          <a:xfrm>
            <a:off x="2871715" y="5557116"/>
            <a:ext cx="189862" cy="189862"/>
          </a:xfrm>
          <a:prstGeom prst="ellipse">
            <a:avLst/>
          </a:prstGeom>
          <a:gradFill>
            <a:gsLst>
              <a:gs pos="0">
                <a:srgbClr val="A0CA4A"/>
              </a:gs>
              <a:gs pos="100000">
                <a:srgbClr val="DAFFA3"/>
              </a:gs>
            </a:gsLst>
            <a:lin ang="16200000"/>
          </a:gradFill>
          <a:ln>
            <a:solidFill>
              <a:srgbClr val="98B955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 algn="ctr" defTabSz="9144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99" name="Are the customers in the west who are now receiving the products sooner placing more orders?…"/>
          <p:cNvSpPr txBox="1"/>
          <p:nvPr>
            <p:ph type="body" sz="half" idx="1"/>
          </p:nvPr>
        </p:nvSpPr>
        <p:spPr>
          <a:xfrm>
            <a:off x="13922412" y="2651477"/>
            <a:ext cx="8785188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Are the customers in the west who are now receiving the products sooner placing more orders?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Key point — the shipping promise on the website was still the same</a:t>
            </a:r>
          </a:p>
        </p:txBody>
      </p:sp>
      <p:sp>
        <p:nvSpPr>
          <p:cNvPr id="400" name="After Interven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After Intervention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99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What is the impact of reducing the delivery time to the customer?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What is the impact of reducing the delivery time to the customer?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Online customers from the west coast placed 1.4% more orders after the opening of the second distribution center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Supported the argument that delivery speed would help sales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Supported the idea that when opening the third distribution center, they should consider not only the cost, but the impact to potential sales</a:t>
            </a:r>
          </a:p>
        </p:txBody>
      </p:sp>
      <p:sp>
        <p:nvSpPr>
          <p:cNvPr id="403" name="After Interven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After Intervention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02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Diagnostic problems are relevant and prevalent in the retail space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Diagnostic problems are relevant and prevalent in the retail space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Many retailers that started their business exclusively as online retailers have moved into the physical space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To what extent is the physical presence of a retail store that has no inventory (a showroom) beneficial to the customer?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This question will inform future investments in other physical presence</a:t>
            </a:r>
          </a:p>
        </p:txBody>
      </p:sp>
      <p:sp>
        <p:nvSpPr>
          <p:cNvPr id="406" name="Diagnostic Ques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Diagnostic Questions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05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al: To understand the impact of a zero inventory store (ZIS) on existing customers or new customer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Goal: To understand the impact of a zero inventory store (ZIS) on existing customers or new customer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What is the impact of the showroom on the future behavior of the customers?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Does the visit to the showroom increase the value of the customer over time?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Does the visit to the showroom make the interaction of the customer with the company more cost effective?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In what situations is the visit to the showroom more impactful?</a:t>
            </a:r>
          </a:p>
        </p:txBody>
      </p:sp>
      <p:sp>
        <p:nvSpPr>
          <p:cNvPr id="409" name="Diagnostic Questions Example: Apparel Retail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Diagnostic Questions Example: Apparel Retailer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08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How are Customers Impacted When They Visit a ZI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are Customers Impacted When They Visit a ZIS?</a:t>
            </a:r>
          </a:p>
        </p:txBody>
      </p:sp>
      <p:pic>
        <p:nvPicPr>
          <p:cNvPr id="412" name="Screen Shot 2021-05-25 at 3.55.46 PM.png" descr="Screen Shot 2021-05-25 at 3.55.46 PM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45987"/>
          <a:stretch>
            <a:fillRect/>
          </a:stretch>
        </p:blipFill>
        <p:spPr>
          <a:xfrm>
            <a:off x="1873250" y="2586259"/>
            <a:ext cx="20637501" cy="5144678"/>
          </a:xfrm>
          <a:prstGeom prst="rect">
            <a:avLst/>
          </a:prstGeom>
          <a:ln w="12700">
            <a:miter lim="400000"/>
          </a:ln>
        </p:spPr>
      </p:pic>
      <p:pic>
        <p:nvPicPr>
          <p:cNvPr id="413" name="Screen Shot 2021-05-25 at 3.55.46 PM.png" descr="Screen Shot 2021-05-25 at 3.55.46 PM.png"/>
          <p:cNvPicPr>
            <a:picLocks noChangeAspect="1"/>
          </p:cNvPicPr>
          <p:nvPr/>
        </p:nvPicPr>
        <p:blipFill>
          <a:blip r:embed="rId2">
            <a:extLst/>
          </a:blip>
          <a:srcRect l="0" t="54012" r="0" b="0"/>
          <a:stretch>
            <a:fillRect/>
          </a:stretch>
        </p:blipFill>
        <p:spPr>
          <a:xfrm>
            <a:off x="1873250" y="7730936"/>
            <a:ext cx="20637501" cy="43803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13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How are Customers Impacted When They Visit a ZI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are Customers Impacted When They Visit a ZIS?</a:t>
            </a:r>
          </a:p>
        </p:txBody>
      </p:sp>
      <p:pic>
        <p:nvPicPr>
          <p:cNvPr id="416" name="Screen Shot 2021-05-25 at 3.56.24 PM.png" descr="Screen Shot 2021-05-25 at 3.56.2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73250" y="2586259"/>
            <a:ext cx="20637500" cy="952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A visit to the showroom will drive: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A visit to the showroom will drive: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Incremental dollar sales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More order frequency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Average item price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Fewer product returns</a:t>
            </a:r>
          </a:p>
        </p:txBody>
      </p:sp>
      <p:sp>
        <p:nvSpPr>
          <p:cNvPr id="419" name="Impact of Z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Impact of ZIS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18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Predictive Analytics</a:t>
            </a:r>
          </a:p>
        </p:txBody>
      </p:sp>
      <p:sp>
        <p:nvSpPr>
          <p:cNvPr id="422" name="Text Placeholder 5"/>
          <p:cNvSpPr/>
          <p:nvPr>
            <p:ph type="body" idx="21"/>
          </p:nvPr>
        </p:nvSpPr>
        <p:spPr>
          <a:xfrm>
            <a:off x="1151343" y="10852057"/>
            <a:ext cx="22287777" cy="154441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Santiago Gallino, Charles W. Evans Distinguished Faculty Scholar and Assistant Professor of Operations, Information and Decisions</a:t>
            </a:r>
          </a:p>
        </p:txBody>
      </p:sp>
      <p:sp>
        <p:nvSpPr>
          <p:cNvPr id="423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Retail Digital Supply Chain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tart with high level business problems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Start with high level business problems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Tightly defined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Promptly addressable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Evident business value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Show business results</a:t>
            </a:r>
          </a:p>
        </p:txBody>
      </p:sp>
      <p:sp>
        <p:nvSpPr>
          <p:cNvPr id="225" name="Promising Approa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Promising Approach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24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redicting demand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Predicting demand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For the company as a whole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For specific product categories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For specific products</a:t>
            </a:r>
          </a:p>
        </p:txBody>
      </p:sp>
      <p:sp>
        <p:nvSpPr>
          <p:cNvPr id="426" name="Predictive Analy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Predictive Analytics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25" grpId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What is the operational value of social media information?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What is the operational value of social media information?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Can we improve the sales forecast accuracy by using social media information?</a:t>
            </a:r>
          </a:p>
        </p:txBody>
      </p:sp>
      <p:sp>
        <p:nvSpPr>
          <p:cNvPr id="429" name="Business Ques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Business Question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28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Predictive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Predictive Analysis</a:t>
            </a:r>
          </a:p>
        </p:txBody>
      </p:sp>
      <p:pic>
        <p:nvPicPr>
          <p:cNvPr id="432" name="Screen Shot 2021-05-26 at 8.38.54 AM.png" descr="Screen Shot 2021-05-26 at 8.38.5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775" y="2431527"/>
            <a:ext cx="20854450" cy="99095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Screen Shot 2021-05-26 at 8.39.40 AM.png" descr="Screen Shot 2021-05-26 at 8.39.4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7314" y="2435089"/>
            <a:ext cx="20909373" cy="990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35" name="Predictive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Predictive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Screen Shot 2021-05-26 at 8.40.21 AM.png" descr="Screen Shot 2021-05-26 at 8.40.2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8522" y="2435089"/>
            <a:ext cx="20846956" cy="990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Predictive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Predictive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Screen Shot 2021-05-26 at 8.41.30 AM.png" descr="Screen Shot 2021-05-26 at 8.41.3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9296" y="2748937"/>
            <a:ext cx="21385408" cy="9199646"/>
          </a:xfrm>
          <a:prstGeom prst="rect">
            <a:avLst/>
          </a:prstGeom>
          <a:ln w="12700">
            <a:miter lim="400000"/>
          </a:ln>
        </p:spPr>
      </p:pic>
      <p:sp>
        <p:nvSpPr>
          <p:cNvPr id="441" name="Predictive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Predictive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redictive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Predictive Analysis</a:t>
            </a:r>
          </a:p>
        </p:txBody>
      </p:sp>
      <p:pic>
        <p:nvPicPr>
          <p:cNvPr id="444" name="Screen Shot 2021-05-26 at 8.41.42 AM.png" descr="Screen Shot 2021-05-26 at 8.41.4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60368" y="2395759"/>
            <a:ext cx="8863264" cy="990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Likelihood of shipment arriving on time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Likelihood of shipment arriving on time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Likelihood of payment arriving on time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Likelihood of parts failing in our processes and/or our customer’s processes</a:t>
            </a:r>
          </a:p>
        </p:txBody>
      </p:sp>
      <p:sp>
        <p:nvSpPr>
          <p:cNvPr id="447" name="Predictive Opportunit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Predictive Opportunities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46" grpId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Prescriptive Analytics</a:t>
            </a:r>
          </a:p>
        </p:txBody>
      </p:sp>
      <p:sp>
        <p:nvSpPr>
          <p:cNvPr id="450" name="Text Placeholder 5"/>
          <p:cNvSpPr/>
          <p:nvPr>
            <p:ph type="body" idx="21"/>
          </p:nvPr>
        </p:nvSpPr>
        <p:spPr>
          <a:xfrm>
            <a:off x="1151343" y="10852057"/>
            <a:ext cx="22287777" cy="154441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Santiago Gallino, Charles W. Evans Distinguished Faculty Scholar and Assistant Professor of Operations, Information and Decisions</a:t>
            </a:r>
          </a:p>
        </p:txBody>
      </p:sp>
      <p:sp>
        <p:nvSpPr>
          <p:cNvPr id="451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Retail Digital Supply Chain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How do I make it happen?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How do I make it happen?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Will help a company make decisions in an automatic fashion</a:t>
            </a:r>
          </a:p>
        </p:txBody>
      </p:sp>
      <p:sp>
        <p:nvSpPr>
          <p:cNvPr id="454" name="Prescriptive Analy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Prescriptive Analytics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5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What Analytics is Right for You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Analytics is Right for You?</a:t>
            </a:r>
          </a:p>
        </p:txBody>
      </p:sp>
      <p:grpSp>
        <p:nvGrpSpPr>
          <p:cNvPr id="232" name="Group"/>
          <p:cNvGrpSpPr/>
          <p:nvPr/>
        </p:nvGrpSpPr>
        <p:grpSpPr>
          <a:xfrm>
            <a:off x="9016999" y="3699956"/>
            <a:ext cx="6350001" cy="6316089"/>
            <a:chOff x="0" y="0"/>
            <a:chExt cx="6349999" cy="6316088"/>
          </a:xfrm>
        </p:grpSpPr>
        <p:sp>
          <p:nvSpPr>
            <p:cNvPr id="228" name="Partial Circle 24"/>
            <p:cNvSpPr/>
            <p:nvPr/>
          </p:nvSpPr>
          <p:spPr>
            <a:xfrm>
              <a:off x="14301" y="0"/>
              <a:ext cx="6335699" cy="63160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315683"/>
                </a:gs>
                <a:gs pos="48000">
                  <a:srgbClr val="5485BF"/>
                </a:gs>
                <a:gs pos="100000">
                  <a:srgbClr val="95B3D7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29" name="Partial Circle 25"/>
            <p:cNvSpPr/>
            <p:nvPr/>
          </p:nvSpPr>
          <p:spPr>
            <a:xfrm>
              <a:off x="14301" y="1184259"/>
              <a:ext cx="5147755" cy="51318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6A8336"/>
                </a:gs>
                <a:gs pos="48000">
                  <a:srgbClr val="9EBD5E"/>
                </a:gs>
                <a:gs pos="100000">
                  <a:srgbClr val="C3D69B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30" name="Partial Circle 26"/>
            <p:cNvSpPr/>
            <p:nvPr/>
          </p:nvSpPr>
          <p:spPr>
            <a:xfrm>
              <a:off x="0" y="2368520"/>
              <a:ext cx="3959811" cy="39475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5312F"/>
                </a:gs>
                <a:gs pos="48000">
                  <a:srgbClr val="C25552"/>
                </a:gs>
                <a:gs pos="100000">
                  <a:srgbClr val="D99694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31" name="Partial Circle 27"/>
            <p:cNvSpPr/>
            <p:nvPr/>
          </p:nvSpPr>
          <p:spPr>
            <a:xfrm>
              <a:off x="0" y="3552782"/>
              <a:ext cx="2771868" cy="2763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CC6109"/>
                </a:gs>
                <a:gs pos="48000">
                  <a:srgbClr val="F7994C"/>
                </a:gs>
                <a:gs pos="100000">
                  <a:srgbClr val="FAC090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grpSp>
        <p:nvGrpSpPr>
          <p:cNvPr id="235" name="Group"/>
          <p:cNvGrpSpPr/>
          <p:nvPr/>
        </p:nvGrpSpPr>
        <p:grpSpPr>
          <a:xfrm>
            <a:off x="8736879" y="3301118"/>
            <a:ext cx="7056847" cy="6968788"/>
            <a:chOff x="0" y="0"/>
            <a:chExt cx="7056846" cy="6968787"/>
          </a:xfrm>
        </p:grpSpPr>
        <p:sp>
          <p:nvSpPr>
            <p:cNvPr id="233" name="Line"/>
            <p:cNvSpPr/>
            <p:nvPr/>
          </p:nvSpPr>
          <p:spPr>
            <a:xfrm flipV="1">
              <a:off x="26120" y="0"/>
              <a:ext cx="1" cy="696104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234" name="Line"/>
            <p:cNvSpPr/>
            <p:nvPr/>
          </p:nvSpPr>
          <p:spPr>
            <a:xfrm>
              <a:off x="0" y="6968787"/>
              <a:ext cx="7056847" cy="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</p:grpSp>
      <p:sp>
        <p:nvSpPr>
          <p:cNvPr id="236" name="Business Impact"/>
          <p:cNvSpPr txBox="1"/>
          <p:nvPr/>
        </p:nvSpPr>
        <p:spPr>
          <a:xfrm rot="16200000">
            <a:off x="5672094" y="6427281"/>
            <a:ext cx="4667867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Business Impact</a:t>
            </a:r>
          </a:p>
        </p:txBody>
      </p:sp>
      <p:sp>
        <p:nvSpPr>
          <p:cNvPr id="237" name="Complexity"/>
          <p:cNvSpPr txBox="1"/>
          <p:nvPr/>
        </p:nvSpPr>
        <p:spPr>
          <a:xfrm>
            <a:off x="10660033" y="10618281"/>
            <a:ext cx="3210541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Complexity</a:t>
            </a:r>
          </a:p>
        </p:txBody>
      </p:sp>
      <p:sp>
        <p:nvSpPr>
          <p:cNvPr id="238" name="Data requirements, analytic skills,…"/>
          <p:cNvSpPr txBox="1"/>
          <p:nvPr/>
        </p:nvSpPr>
        <p:spPr>
          <a:xfrm>
            <a:off x="16002499" y="10706096"/>
            <a:ext cx="7762003" cy="1309262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>
              <a:defRPr sz="4000">
                <a:solidFill>
                  <a:schemeClr val="accent1"/>
                </a:solidFill>
              </a:defRPr>
            </a:pPr>
            <a:r>
              <a:t>Data requirements, analytic skills,</a:t>
            </a:r>
          </a:p>
          <a:p>
            <a:pPr>
              <a:defRPr sz="4000">
                <a:solidFill>
                  <a:schemeClr val="accent1"/>
                </a:solidFill>
              </a:defRPr>
            </a:pPr>
            <a:r>
              <a:t>implementation difficulty</a:t>
            </a:r>
          </a:p>
        </p:txBody>
      </p:sp>
      <p:sp>
        <p:nvSpPr>
          <p:cNvPr id="239" name="Individual impact of the…"/>
          <p:cNvSpPr txBox="1"/>
          <p:nvPr/>
        </p:nvSpPr>
        <p:spPr>
          <a:xfrm>
            <a:off x="1627133" y="2452659"/>
            <a:ext cx="6068339" cy="1309262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>
              <a:defRPr sz="4000">
                <a:solidFill>
                  <a:schemeClr val="accent1"/>
                </a:solidFill>
              </a:defRPr>
            </a:pPr>
            <a:r>
              <a:t>Individual impact of the </a:t>
            </a:r>
          </a:p>
          <a:p>
            <a:pPr>
              <a:defRPr sz="4000">
                <a:solidFill>
                  <a:schemeClr val="accent1"/>
                </a:solidFill>
              </a:defRPr>
            </a:pPr>
            <a:r>
              <a:t>analytic project, scalability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rescriptive Analy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Prescriptive Analytics</a:t>
            </a:r>
          </a:p>
        </p:txBody>
      </p:sp>
      <p:pic>
        <p:nvPicPr>
          <p:cNvPr id="457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7053" y="2389942"/>
            <a:ext cx="20409894" cy="99176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Retailer questions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Retailer questions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Whether to respond or not?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To which particular competitor?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By how much?</a:t>
            </a:r>
          </a:p>
        </p:txBody>
      </p:sp>
      <p:sp>
        <p:nvSpPr>
          <p:cNvPr id="460" name="Prescriptive Ex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Prescriptive Example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59" grpId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Applications of prescriptive analytics goes beyond pricing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Applications of prescriptive analytics goes beyond pricing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Routing decisions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Where to allocate different products in the supply chain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Discounts and promotions decisions</a:t>
            </a:r>
          </a:p>
        </p:txBody>
      </p:sp>
      <p:sp>
        <p:nvSpPr>
          <p:cNvPr id="463" name="Prescriptive Analy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Prescriptive Analytics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6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62" grpId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What to Do Next?</a:t>
            </a:r>
          </a:p>
        </p:txBody>
      </p:sp>
      <p:sp>
        <p:nvSpPr>
          <p:cNvPr id="466" name="Text Placeholder 5"/>
          <p:cNvSpPr/>
          <p:nvPr>
            <p:ph type="body" idx="21"/>
          </p:nvPr>
        </p:nvSpPr>
        <p:spPr>
          <a:xfrm>
            <a:off x="1151343" y="10852057"/>
            <a:ext cx="22287777" cy="154441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Santiago Gallino, Charles W. Evans Distinguished Faculty Scholar and Assistant Professor of Operations, Information and Decisions</a:t>
            </a:r>
          </a:p>
        </p:txBody>
      </p:sp>
      <p:sp>
        <p:nvSpPr>
          <p:cNvPr id="467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Retail Digital Supply Chain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Analytics Frame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Analytics Framework</a:t>
            </a:r>
          </a:p>
        </p:txBody>
      </p:sp>
      <p:sp>
        <p:nvSpPr>
          <p:cNvPr id="470" name="Partial Circle 24"/>
          <p:cNvSpPr/>
          <p:nvPr/>
        </p:nvSpPr>
        <p:spPr>
          <a:xfrm>
            <a:off x="16084131" y="3658297"/>
            <a:ext cx="6335699" cy="63160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7" y="0"/>
                </a:moveTo>
                <a:cubicBezTo>
                  <a:pt x="11959" y="0"/>
                  <a:pt x="21600" y="9671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315683"/>
              </a:gs>
              <a:gs pos="48000">
                <a:srgbClr val="5485BF"/>
              </a:gs>
              <a:gs pos="100000">
                <a:srgbClr val="95B3D7"/>
              </a:gs>
            </a:gsLst>
            <a:lin ang="16200000"/>
          </a:gradFill>
          <a:ln w="1905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471" name="Partial Circle 25"/>
          <p:cNvSpPr/>
          <p:nvPr/>
        </p:nvSpPr>
        <p:spPr>
          <a:xfrm>
            <a:off x="16084131" y="4842557"/>
            <a:ext cx="5147754" cy="5131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7" y="0"/>
                </a:moveTo>
                <a:cubicBezTo>
                  <a:pt x="11959" y="0"/>
                  <a:pt x="21600" y="9671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6A8336"/>
              </a:gs>
              <a:gs pos="48000">
                <a:srgbClr val="9EBD5E"/>
              </a:gs>
              <a:gs pos="100000">
                <a:srgbClr val="C3D69B"/>
              </a:gs>
            </a:gsLst>
            <a:lin ang="16200000"/>
          </a:gradFill>
          <a:ln w="1905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472" name="Partial Circle 26"/>
          <p:cNvSpPr/>
          <p:nvPr/>
        </p:nvSpPr>
        <p:spPr>
          <a:xfrm>
            <a:off x="16069829" y="6026818"/>
            <a:ext cx="3959812" cy="39475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7" y="0"/>
                </a:moveTo>
                <a:cubicBezTo>
                  <a:pt x="11959" y="0"/>
                  <a:pt x="21600" y="9671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85312F"/>
              </a:gs>
              <a:gs pos="48000">
                <a:srgbClr val="C25552"/>
              </a:gs>
              <a:gs pos="100000">
                <a:srgbClr val="D99694"/>
              </a:gs>
            </a:gsLst>
            <a:lin ang="16200000"/>
          </a:gradFill>
          <a:ln w="1905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473" name="Partial Circle 27"/>
          <p:cNvSpPr/>
          <p:nvPr/>
        </p:nvSpPr>
        <p:spPr>
          <a:xfrm>
            <a:off x="16069829" y="7211079"/>
            <a:ext cx="2771869" cy="27632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7" y="0"/>
                </a:moveTo>
                <a:cubicBezTo>
                  <a:pt x="11959" y="0"/>
                  <a:pt x="21600" y="9671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CC6109"/>
              </a:gs>
              <a:gs pos="48000">
                <a:srgbClr val="F7994C"/>
              </a:gs>
              <a:gs pos="100000">
                <a:srgbClr val="FAC090"/>
              </a:gs>
            </a:gsLst>
            <a:lin ang="16200000"/>
          </a:gradFill>
          <a:ln w="1905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9144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grpSp>
        <p:nvGrpSpPr>
          <p:cNvPr id="476" name="Group"/>
          <p:cNvGrpSpPr/>
          <p:nvPr/>
        </p:nvGrpSpPr>
        <p:grpSpPr>
          <a:xfrm>
            <a:off x="15789709" y="3259459"/>
            <a:ext cx="7056847" cy="6968789"/>
            <a:chOff x="0" y="0"/>
            <a:chExt cx="7056846" cy="6968787"/>
          </a:xfrm>
        </p:grpSpPr>
        <p:sp>
          <p:nvSpPr>
            <p:cNvPr id="474" name="Line"/>
            <p:cNvSpPr/>
            <p:nvPr/>
          </p:nvSpPr>
          <p:spPr>
            <a:xfrm flipV="1">
              <a:off x="26120" y="0"/>
              <a:ext cx="1" cy="696104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475" name="Line"/>
            <p:cNvSpPr/>
            <p:nvPr/>
          </p:nvSpPr>
          <p:spPr>
            <a:xfrm>
              <a:off x="0" y="6968787"/>
              <a:ext cx="7056847" cy="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</p:grpSp>
      <p:sp>
        <p:nvSpPr>
          <p:cNvPr id="477" name="Business Impact"/>
          <p:cNvSpPr txBox="1"/>
          <p:nvPr/>
        </p:nvSpPr>
        <p:spPr>
          <a:xfrm rot="16200000">
            <a:off x="12724924" y="6385622"/>
            <a:ext cx="4667866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Business Impact</a:t>
            </a:r>
          </a:p>
        </p:txBody>
      </p:sp>
      <p:sp>
        <p:nvSpPr>
          <p:cNvPr id="478" name="Complexity"/>
          <p:cNvSpPr txBox="1"/>
          <p:nvPr/>
        </p:nvSpPr>
        <p:spPr>
          <a:xfrm>
            <a:off x="17712863" y="10576622"/>
            <a:ext cx="3210541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Complexity</a:t>
            </a:r>
          </a:p>
        </p:txBody>
      </p:sp>
      <p:sp>
        <p:nvSpPr>
          <p:cNvPr id="479" name="Descriptive analytics…"/>
          <p:cNvSpPr txBox="1"/>
          <p:nvPr>
            <p:ph type="body" sz="half" idx="1"/>
          </p:nvPr>
        </p:nvSpPr>
        <p:spPr>
          <a:xfrm>
            <a:off x="1676400" y="2651477"/>
            <a:ext cx="1242252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Descriptive analytics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Diagnostic analytics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Predictive analytics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Prescriptive analytics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What to Do Nex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to Do Next?</a:t>
            </a:r>
          </a:p>
        </p:txBody>
      </p:sp>
      <p:sp>
        <p:nvSpPr>
          <p:cNvPr id="482" name="Combine internal and external data sources…"/>
          <p:cNvSpPr txBox="1"/>
          <p:nvPr>
            <p:ph type="body" idx="1"/>
          </p:nvPr>
        </p:nvSpPr>
        <p:spPr>
          <a:xfrm>
            <a:off x="1676400" y="4354868"/>
            <a:ext cx="21031200" cy="8168265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Combine internal and external data sources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Enriches the data environment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Data validation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Break the silos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Make sure that anyone in the organization can communicate and share the information</a:t>
            </a:r>
          </a:p>
        </p:txBody>
      </p:sp>
      <p:sp>
        <p:nvSpPr>
          <p:cNvPr id="483" name="What are some of the best practices when you start building your analytics capabilities?"/>
          <p:cNvSpPr txBox="1"/>
          <p:nvPr/>
        </p:nvSpPr>
        <p:spPr>
          <a:xfrm>
            <a:off x="1676400" y="2559573"/>
            <a:ext cx="21031200" cy="17830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What are some of the best practices when you start building your analytics capabilities?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82" grpId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What to Do Nex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to Do Next?</a:t>
            </a:r>
          </a:p>
        </p:txBody>
      </p:sp>
      <p:sp>
        <p:nvSpPr>
          <p:cNvPr id="486" name="Data analytics is embedded into the management process…"/>
          <p:cNvSpPr txBox="1"/>
          <p:nvPr>
            <p:ph type="body" idx="1"/>
          </p:nvPr>
        </p:nvSpPr>
        <p:spPr>
          <a:xfrm>
            <a:off x="1676400" y="4354868"/>
            <a:ext cx="21031200" cy="8168265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Data analytics is embedded into the management process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Develop a data-driven decision-making process internally that will smooth the interaction between collecting the data, analyzing the data, and making decisions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Understand that “data-driven” does not mean data exclusive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Combines both the experience and the data analytics to make the best decisions going forward in the most effective way</a:t>
            </a:r>
          </a:p>
        </p:txBody>
      </p:sp>
      <p:sp>
        <p:nvSpPr>
          <p:cNvPr id="487" name="What are some of the best practices when you start building your analytics capabilities?"/>
          <p:cNvSpPr txBox="1"/>
          <p:nvPr/>
        </p:nvSpPr>
        <p:spPr>
          <a:xfrm>
            <a:off x="1676400" y="2559573"/>
            <a:ext cx="21031200" cy="17830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What are some of the best practices when you start building your analytics capabilities?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86" grpId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Data quality and information confidentiality issues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Data quality and information confidentiality issues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Poor data quality is going to guarantee the failure of any analytics effort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Internal resistance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Results are the best way to convince people internally that analytics is the way to go forward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Internal lack of sufficient analytic skills that will allow effective application of analytics across the organization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Everyone does not need to be an expert in analytics, but everyone need to be on board and willing to learn and improve their analytic skills</a:t>
            </a:r>
          </a:p>
        </p:txBody>
      </p:sp>
      <p:sp>
        <p:nvSpPr>
          <p:cNvPr id="490" name="Prevent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Preventers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89" grpId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Leaders conversant in data science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Leaders conversant in data science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Data analytics can not happen in a silo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Joint prioritization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Willingness to accept inconvenient outcomes</a:t>
            </a:r>
          </a:p>
        </p:txBody>
      </p:sp>
      <p:sp>
        <p:nvSpPr>
          <p:cNvPr id="493" name="For Long Term Succe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 Long Term Success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92" grpId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The only way to know if you have the right data, the right people, and the right skills is to just start simple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The only way to know if you have the right data, the right people, and the right skills is to just start simple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Build your confidence and leave the complexity for later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Incrementally is key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The goal of supply chain analytics is to help an organization make smarter, quicker, and more efficient decisions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Ultimately to create value</a:t>
            </a:r>
          </a:p>
        </p:txBody>
      </p:sp>
      <p:sp>
        <p:nvSpPr>
          <p:cNvPr id="496" name="What Analytics is Right for You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Analytics is Right for You?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9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roup"/>
          <p:cNvGrpSpPr/>
          <p:nvPr/>
        </p:nvGrpSpPr>
        <p:grpSpPr>
          <a:xfrm>
            <a:off x="9021129" y="3174902"/>
            <a:ext cx="8059079" cy="6889848"/>
            <a:chOff x="0" y="0"/>
            <a:chExt cx="8059077" cy="6889847"/>
          </a:xfrm>
        </p:grpSpPr>
        <p:grpSp>
          <p:nvGrpSpPr>
            <p:cNvPr id="245" name="Group 29"/>
            <p:cNvGrpSpPr/>
            <p:nvPr/>
          </p:nvGrpSpPr>
          <p:grpSpPr>
            <a:xfrm>
              <a:off x="0" y="553326"/>
              <a:ext cx="6324524" cy="6290748"/>
              <a:chOff x="0" y="0"/>
              <a:chExt cx="6324523" cy="6290747"/>
            </a:xfrm>
          </p:grpSpPr>
          <p:sp>
            <p:nvSpPr>
              <p:cNvPr id="241" name="Partial Circle 24"/>
              <p:cNvSpPr/>
              <p:nvPr/>
            </p:nvSpPr>
            <p:spPr>
              <a:xfrm>
                <a:off x="14244" y="0"/>
                <a:ext cx="6310280" cy="62907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7" y="0"/>
                    </a:moveTo>
                    <a:cubicBezTo>
                      <a:pt x="11959" y="0"/>
                      <a:pt x="21600" y="9671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315683"/>
                  </a:gs>
                  <a:gs pos="48000">
                    <a:srgbClr val="5485BF"/>
                  </a:gs>
                  <a:gs pos="100000">
                    <a:srgbClr val="95B3D7"/>
                  </a:gs>
                </a:gsLst>
                <a:lin ang="16200000" scaled="0"/>
              </a:gradFill>
              <a:ln w="19050" cap="flat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</a:p>
            </p:txBody>
          </p:sp>
          <p:sp>
            <p:nvSpPr>
              <p:cNvPr id="242" name="Partial Circle 25"/>
              <p:cNvSpPr/>
              <p:nvPr/>
            </p:nvSpPr>
            <p:spPr>
              <a:xfrm>
                <a:off x="14244" y="1179508"/>
                <a:ext cx="5127101" cy="51112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7" y="0"/>
                    </a:moveTo>
                    <a:cubicBezTo>
                      <a:pt x="11959" y="0"/>
                      <a:pt x="21600" y="9671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6A8336"/>
                  </a:gs>
                  <a:gs pos="48000">
                    <a:srgbClr val="9EBD5E"/>
                  </a:gs>
                  <a:gs pos="100000">
                    <a:srgbClr val="C3D69B"/>
                  </a:gs>
                </a:gsLst>
                <a:lin ang="16200000" scaled="0"/>
              </a:gradFill>
              <a:ln w="19050" cap="flat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</a:p>
            </p:txBody>
          </p:sp>
          <p:sp>
            <p:nvSpPr>
              <p:cNvPr id="243" name="Partial Circle 26"/>
              <p:cNvSpPr/>
              <p:nvPr/>
            </p:nvSpPr>
            <p:spPr>
              <a:xfrm>
                <a:off x="0" y="2359018"/>
                <a:ext cx="3943924" cy="39317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7" y="0"/>
                    </a:moveTo>
                    <a:cubicBezTo>
                      <a:pt x="11959" y="0"/>
                      <a:pt x="21600" y="9671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5312F"/>
                  </a:gs>
                  <a:gs pos="48000">
                    <a:srgbClr val="C25552"/>
                  </a:gs>
                  <a:gs pos="100000">
                    <a:srgbClr val="D99694"/>
                  </a:gs>
                </a:gsLst>
                <a:lin ang="16200000" scaled="0"/>
              </a:gradFill>
              <a:ln w="19050" cap="flat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</a:p>
            </p:txBody>
          </p:sp>
          <p:sp>
            <p:nvSpPr>
              <p:cNvPr id="244" name="Partial Circle 27"/>
              <p:cNvSpPr/>
              <p:nvPr/>
            </p:nvSpPr>
            <p:spPr>
              <a:xfrm>
                <a:off x="0" y="3538528"/>
                <a:ext cx="2760747" cy="2752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7" y="0"/>
                    </a:moveTo>
                    <a:cubicBezTo>
                      <a:pt x="11959" y="0"/>
                      <a:pt x="21600" y="9671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CC6109"/>
                  </a:gs>
                  <a:gs pos="48000">
                    <a:srgbClr val="F7994C"/>
                  </a:gs>
                  <a:gs pos="100000">
                    <a:srgbClr val="FAC090"/>
                  </a:gs>
                </a:gsLst>
                <a:lin ang="16200000" scaled="0"/>
              </a:gradFill>
              <a:ln w="19050" cap="flat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914400">
                  <a:defRPr sz="18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</a:p>
            </p:txBody>
          </p:sp>
        </p:grpSp>
        <p:sp>
          <p:nvSpPr>
            <p:cNvPr id="246" name="Isosceles Triangle 2"/>
            <p:cNvSpPr/>
            <p:nvPr/>
          </p:nvSpPr>
          <p:spPr>
            <a:xfrm>
              <a:off x="2163385" y="2244711"/>
              <a:ext cx="5895693" cy="46451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>
                <a:alpha val="64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47" name="Isosceles Triangle 16"/>
            <p:cNvSpPr/>
            <p:nvPr/>
          </p:nvSpPr>
          <p:spPr>
            <a:xfrm rot="10800000">
              <a:off x="14244" y="-1"/>
              <a:ext cx="5895694" cy="46451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FFFFF">
                <a:alpha val="64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sp>
        <p:nvSpPr>
          <p:cNvPr id="249" name="What Analytics is Right for You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Analytics is Right for You?</a:t>
            </a:r>
          </a:p>
        </p:txBody>
      </p:sp>
      <p:grpSp>
        <p:nvGrpSpPr>
          <p:cNvPr id="252" name="Group"/>
          <p:cNvGrpSpPr/>
          <p:nvPr/>
        </p:nvGrpSpPr>
        <p:grpSpPr>
          <a:xfrm>
            <a:off x="8736879" y="3301118"/>
            <a:ext cx="7056847" cy="6968788"/>
            <a:chOff x="0" y="0"/>
            <a:chExt cx="7056846" cy="6968787"/>
          </a:xfrm>
        </p:grpSpPr>
        <p:sp>
          <p:nvSpPr>
            <p:cNvPr id="250" name="Line"/>
            <p:cNvSpPr/>
            <p:nvPr/>
          </p:nvSpPr>
          <p:spPr>
            <a:xfrm flipV="1">
              <a:off x="26120" y="0"/>
              <a:ext cx="1" cy="696104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251" name="Line"/>
            <p:cNvSpPr/>
            <p:nvPr/>
          </p:nvSpPr>
          <p:spPr>
            <a:xfrm>
              <a:off x="0" y="6968787"/>
              <a:ext cx="7056847" cy="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</p:grpSp>
      <p:sp>
        <p:nvSpPr>
          <p:cNvPr id="253" name="Business Impact"/>
          <p:cNvSpPr txBox="1"/>
          <p:nvPr/>
        </p:nvSpPr>
        <p:spPr>
          <a:xfrm rot="16200000">
            <a:off x="5672094" y="6427281"/>
            <a:ext cx="4667867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Business Impact</a:t>
            </a:r>
          </a:p>
        </p:txBody>
      </p:sp>
      <p:sp>
        <p:nvSpPr>
          <p:cNvPr id="254" name="Complexity"/>
          <p:cNvSpPr txBox="1"/>
          <p:nvPr/>
        </p:nvSpPr>
        <p:spPr>
          <a:xfrm>
            <a:off x="10660033" y="10618281"/>
            <a:ext cx="3210541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Complexity</a:t>
            </a:r>
          </a:p>
        </p:txBody>
      </p:sp>
      <p:sp>
        <p:nvSpPr>
          <p:cNvPr id="255" name="Unattractive"/>
          <p:cNvSpPr txBox="1"/>
          <p:nvPr/>
        </p:nvSpPr>
        <p:spPr>
          <a:xfrm>
            <a:off x="15579839" y="8212497"/>
            <a:ext cx="3448071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Unattractive</a:t>
            </a:r>
          </a:p>
        </p:txBody>
      </p:sp>
      <p:sp>
        <p:nvSpPr>
          <p:cNvPr id="256" name="No Brainers"/>
          <p:cNvSpPr txBox="1"/>
          <p:nvPr/>
        </p:nvSpPr>
        <p:spPr>
          <a:xfrm>
            <a:off x="10875067" y="2845304"/>
            <a:ext cx="3414138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No Brainers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Where to Star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Where to Start?</a:t>
            </a:r>
          </a:p>
        </p:txBody>
      </p:sp>
      <p:sp>
        <p:nvSpPr>
          <p:cNvPr id="499" name="What is the specific questions you would like to answer…"/>
          <p:cNvSpPr txBox="1"/>
          <p:nvPr>
            <p:ph type="body" idx="1"/>
          </p:nvPr>
        </p:nvSpPr>
        <p:spPr>
          <a:xfrm>
            <a:off x="1676400" y="4354868"/>
            <a:ext cx="21031200" cy="8168265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What is the specific questions you would like to answer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What data do you have to answer that question?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What data do you need to answer that question?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What is your best guess on the answer you will find? Why?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What will happen if you are correct and what will happen if you are wrong?</a:t>
            </a:r>
          </a:p>
        </p:txBody>
      </p:sp>
      <p:sp>
        <p:nvSpPr>
          <p:cNvPr id="500" name="5 questions to guide you in the process of identifying and succeeding in implementing an analytics project"/>
          <p:cNvSpPr txBox="1"/>
          <p:nvPr/>
        </p:nvSpPr>
        <p:spPr>
          <a:xfrm>
            <a:off x="1676400" y="2559573"/>
            <a:ext cx="21031200" cy="17830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5 questions to guide you in the process of identifying and succeeding in implementing an analytics project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99" grpId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Rectangle 2"/>
          <p:cNvSpPr/>
          <p:nvPr/>
        </p:nvSpPr>
        <p:spPr>
          <a:xfrm>
            <a:off x="9448800" y="1828800"/>
            <a:ext cx="5486400" cy="608721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Analytics Framework</a:t>
            </a:r>
          </a:p>
        </p:txBody>
      </p:sp>
      <p:sp>
        <p:nvSpPr>
          <p:cNvPr id="259" name="Text Placeholder 5"/>
          <p:cNvSpPr/>
          <p:nvPr>
            <p:ph type="body" idx="21"/>
          </p:nvPr>
        </p:nvSpPr>
        <p:spPr>
          <a:xfrm>
            <a:off x="1151343" y="10852057"/>
            <a:ext cx="22287777" cy="154441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Santiago Gallino, Charles W. Evans Distinguished Faculty Scholar and Assistant Professor of Operations, Information and Decisions</a:t>
            </a:r>
          </a:p>
        </p:txBody>
      </p:sp>
      <p:sp>
        <p:nvSpPr>
          <p:cNvPr id="260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Retail Digital Supply Chain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roup 29"/>
          <p:cNvGrpSpPr/>
          <p:nvPr/>
        </p:nvGrpSpPr>
        <p:grpSpPr>
          <a:xfrm>
            <a:off x="16065500" y="3657599"/>
            <a:ext cx="6345790" cy="6311901"/>
            <a:chOff x="0" y="0"/>
            <a:chExt cx="6345789" cy="6311900"/>
          </a:xfrm>
        </p:grpSpPr>
        <p:sp>
          <p:nvSpPr>
            <p:cNvPr id="262" name="Partial Circle 24"/>
            <p:cNvSpPr/>
            <p:nvPr/>
          </p:nvSpPr>
          <p:spPr>
            <a:xfrm>
              <a:off x="14292" y="0"/>
              <a:ext cx="6331498" cy="6311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63" name="Partial Circle 25"/>
            <p:cNvSpPr/>
            <p:nvPr/>
          </p:nvSpPr>
          <p:spPr>
            <a:xfrm>
              <a:off x="14292" y="1183474"/>
              <a:ext cx="5144341" cy="5128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64" name="Partial Circle 26"/>
            <p:cNvSpPr/>
            <p:nvPr/>
          </p:nvSpPr>
          <p:spPr>
            <a:xfrm>
              <a:off x="0" y="2366950"/>
              <a:ext cx="3957185" cy="39449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65" name="Partial Circle 27"/>
            <p:cNvSpPr/>
            <p:nvPr/>
          </p:nvSpPr>
          <p:spPr>
            <a:xfrm>
              <a:off x="0" y="3550426"/>
              <a:ext cx="2770030" cy="2761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CC6109"/>
                </a:gs>
                <a:gs pos="48000">
                  <a:srgbClr val="F7994C"/>
                </a:gs>
                <a:gs pos="100000">
                  <a:srgbClr val="FAC090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sp>
        <p:nvSpPr>
          <p:cNvPr id="267" name="Descriptive Analy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Descriptive Analytics</a:t>
            </a:r>
          </a:p>
        </p:txBody>
      </p:sp>
      <p:grpSp>
        <p:nvGrpSpPr>
          <p:cNvPr id="270" name="Group"/>
          <p:cNvGrpSpPr/>
          <p:nvPr/>
        </p:nvGrpSpPr>
        <p:grpSpPr>
          <a:xfrm>
            <a:off x="15789709" y="3259459"/>
            <a:ext cx="7056847" cy="6968789"/>
            <a:chOff x="0" y="0"/>
            <a:chExt cx="7056846" cy="6968787"/>
          </a:xfrm>
        </p:grpSpPr>
        <p:sp>
          <p:nvSpPr>
            <p:cNvPr id="268" name="Line"/>
            <p:cNvSpPr/>
            <p:nvPr/>
          </p:nvSpPr>
          <p:spPr>
            <a:xfrm flipV="1">
              <a:off x="26120" y="0"/>
              <a:ext cx="1" cy="696104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269" name="Line"/>
            <p:cNvSpPr/>
            <p:nvPr/>
          </p:nvSpPr>
          <p:spPr>
            <a:xfrm>
              <a:off x="0" y="6968787"/>
              <a:ext cx="7056847" cy="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</p:grpSp>
      <p:sp>
        <p:nvSpPr>
          <p:cNvPr id="271" name="Business Impact"/>
          <p:cNvSpPr txBox="1"/>
          <p:nvPr/>
        </p:nvSpPr>
        <p:spPr>
          <a:xfrm rot="16200000">
            <a:off x="12724924" y="6385622"/>
            <a:ext cx="4667866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Business Impact</a:t>
            </a:r>
          </a:p>
        </p:txBody>
      </p:sp>
      <p:sp>
        <p:nvSpPr>
          <p:cNvPr id="272" name="Complexity"/>
          <p:cNvSpPr txBox="1"/>
          <p:nvPr/>
        </p:nvSpPr>
        <p:spPr>
          <a:xfrm>
            <a:off x="17712863" y="10576622"/>
            <a:ext cx="3210541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Complexity</a:t>
            </a:r>
          </a:p>
        </p:txBody>
      </p:sp>
      <p:sp>
        <p:nvSpPr>
          <p:cNvPr id="273" name="What happened?…"/>
          <p:cNvSpPr txBox="1"/>
          <p:nvPr>
            <p:ph type="body" sz="half" idx="1"/>
          </p:nvPr>
        </p:nvSpPr>
        <p:spPr>
          <a:xfrm>
            <a:off x="1676400" y="2651477"/>
            <a:ext cx="1242252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What happened?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Use historical data to make better decisions going forward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Visual reports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Alerts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Data mapping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7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roup 29"/>
          <p:cNvGrpSpPr/>
          <p:nvPr/>
        </p:nvGrpSpPr>
        <p:grpSpPr>
          <a:xfrm>
            <a:off x="16065499" y="3657600"/>
            <a:ext cx="6350001" cy="6316089"/>
            <a:chOff x="0" y="0"/>
            <a:chExt cx="6349999" cy="6316088"/>
          </a:xfrm>
        </p:grpSpPr>
        <p:sp>
          <p:nvSpPr>
            <p:cNvPr id="275" name="Partial Circle 24"/>
            <p:cNvSpPr/>
            <p:nvPr/>
          </p:nvSpPr>
          <p:spPr>
            <a:xfrm>
              <a:off x="14301" y="0"/>
              <a:ext cx="6335699" cy="63160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76" name="Partial Circle 25"/>
            <p:cNvSpPr/>
            <p:nvPr/>
          </p:nvSpPr>
          <p:spPr>
            <a:xfrm>
              <a:off x="14301" y="1184259"/>
              <a:ext cx="5147755" cy="51318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77" name="Partial Circle 26"/>
            <p:cNvSpPr/>
            <p:nvPr/>
          </p:nvSpPr>
          <p:spPr>
            <a:xfrm>
              <a:off x="0" y="2368521"/>
              <a:ext cx="3959811" cy="39475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5312F"/>
                </a:gs>
                <a:gs pos="48000">
                  <a:srgbClr val="C25552"/>
                </a:gs>
                <a:gs pos="100000">
                  <a:srgbClr val="D99694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278" name="Partial Circle 27"/>
            <p:cNvSpPr/>
            <p:nvPr/>
          </p:nvSpPr>
          <p:spPr>
            <a:xfrm>
              <a:off x="0" y="3552782"/>
              <a:ext cx="2771868" cy="2763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" y="0"/>
                  </a:moveTo>
                  <a:cubicBezTo>
                    <a:pt x="11959" y="0"/>
                    <a:pt x="21600" y="9671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08080"/>
                </a:gs>
                <a:gs pos="48000">
                  <a:srgbClr val="BFBFBF"/>
                </a:gs>
                <a:gs pos="100000">
                  <a:srgbClr val="D9D9D9"/>
                </a:gs>
              </a:gsLst>
              <a:lin ang="16200000" scaled="0"/>
            </a:gradFill>
            <a:ln w="190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 sz="18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sp>
        <p:nvSpPr>
          <p:cNvPr id="280" name="Diagnostic Analy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Diagnostic Analytics</a:t>
            </a:r>
          </a:p>
        </p:txBody>
      </p:sp>
      <p:grpSp>
        <p:nvGrpSpPr>
          <p:cNvPr id="283" name="Group"/>
          <p:cNvGrpSpPr/>
          <p:nvPr/>
        </p:nvGrpSpPr>
        <p:grpSpPr>
          <a:xfrm>
            <a:off x="15789709" y="3259459"/>
            <a:ext cx="7056847" cy="6968789"/>
            <a:chOff x="0" y="0"/>
            <a:chExt cx="7056846" cy="6968787"/>
          </a:xfrm>
        </p:grpSpPr>
        <p:sp>
          <p:nvSpPr>
            <p:cNvPr id="281" name="Line"/>
            <p:cNvSpPr/>
            <p:nvPr/>
          </p:nvSpPr>
          <p:spPr>
            <a:xfrm flipV="1">
              <a:off x="26120" y="0"/>
              <a:ext cx="1" cy="696104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282" name="Line"/>
            <p:cNvSpPr/>
            <p:nvPr/>
          </p:nvSpPr>
          <p:spPr>
            <a:xfrm>
              <a:off x="0" y="6968787"/>
              <a:ext cx="7056847" cy="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</p:grpSp>
      <p:sp>
        <p:nvSpPr>
          <p:cNvPr id="284" name="Business Impact"/>
          <p:cNvSpPr txBox="1"/>
          <p:nvPr/>
        </p:nvSpPr>
        <p:spPr>
          <a:xfrm rot="16200000">
            <a:off x="12724924" y="6385622"/>
            <a:ext cx="4667866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Business Impact</a:t>
            </a:r>
          </a:p>
        </p:txBody>
      </p:sp>
      <p:sp>
        <p:nvSpPr>
          <p:cNvPr id="285" name="Complexity"/>
          <p:cNvSpPr txBox="1"/>
          <p:nvPr/>
        </p:nvSpPr>
        <p:spPr>
          <a:xfrm>
            <a:off x="17712863" y="10576622"/>
            <a:ext cx="3210541" cy="86143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pPr/>
            <a:r>
              <a:t>Complexity</a:t>
            </a:r>
          </a:p>
        </p:txBody>
      </p:sp>
      <p:sp>
        <p:nvSpPr>
          <p:cNvPr id="286" name="Why did it happen?…"/>
          <p:cNvSpPr txBox="1"/>
          <p:nvPr>
            <p:ph type="body" sz="half" idx="1"/>
          </p:nvPr>
        </p:nvSpPr>
        <p:spPr>
          <a:xfrm>
            <a:off x="1676400" y="2651477"/>
            <a:ext cx="1242252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Why did it happen?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Database queries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Data mining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Statistical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86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Wharton 2016 16:9">
  <a:themeElements>
    <a:clrScheme name="Wharton 2016 16:9">
      <a:dk1>
        <a:srgbClr val="2D2C41"/>
      </a:dk1>
      <a:lt1>
        <a:srgbClr val="FFFFFF"/>
      </a:lt1>
      <a:dk2>
        <a:srgbClr val="A7A7A7"/>
      </a:dk2>
      <a:lt2>
        <a:srgbClr val="535353"/>
      </a:lt2>
      <a:accent1>
        <a:srgbClr val="004785"/>
      </a:accent1>
      <a:accent2>
        <a:srgbClr val="A90533"/>
      </a:accent2>
      <a:accent3>
        <a:srgbClr val="026CB5"/>
      </a:accent3>
      <a:accent4>
        <a:srgbClr val="06AAFC"/>
      </a:accent4>
      <a:accent5>
        <a:srgbClr val="96227D"/>
      </a:accent5>
      <a:accent6>
        <a:srgbClr val="D7BC6A"/>
      </a:accent6>
      <a:hlink>
        <a:srgbClr val="0000FF"/>
      </a:hlink>
      <a:folHlink>
        <a:srgbClr val="FF00FF"/>
      </a:folHlink>
    </a:clrScheme>
    <a:fontScheme name="Wharton 2016 16: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Wharton 2016 16: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 upright="0">
        <a:spAutoFit/>
      </a:bodyPr>
      <a:lstStyle>
        <a:defPPr marL="0" marR="0" indent="0" algn="l" defTabSz="1828800" rtl="0" fontAlgn="auto" latinLnBrk="0" hangingPunct="0">
          <a:lnSpc>
            <a:spcPct val="113000"/>
          </a:lnSpc>
          <a:spcBef>
            <a:spcPts val="16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chemeClr val="accent4"/>
            </a:solidFill>
            <a:effectLst/>
            <a:uFillTx/>
            <a:latin typeface="Garamond"/>
            <a:ea typeface="Garamond"/>
            <a:cs typeface="Garamond"/>
            <a:sym typeface="Garamon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 upright="0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2D2C41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arton 2016 16:9">
  <a:themeElements>
    <a:clrScheme name="Wharton 2016 16: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4785"/>
      </a:accent1>
      <a:accent2>
        <a:srgbClr val="A90533"/>
      </a:accent2>
      <a:accent3>
        <a:srgbClr val="026CB5"/>
      </a:accent3>
      <a:accent4>
        <a:srgbClr val="06AAFC"/>
      </a:accent4>
      <a:accent5>
        <a:srgbClr val="96227D"/>
      </a:accent5>
      <a:accent6>
        <a:srgbClr val="D7BC6A"/>
      </a:accent6>
      <a:hlink>
        <a:srgbClr val="0000FF"/>
      </a:hlink>
      <a:folHlink>
        <a:srgbClr val="FF00FF"/>
      </a:folHlink>
    </a:clrScheme>
    <a:fontScheme name="Wharton 2016 16: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Wharton 2016 16: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 upright="0">
        <a:spAutoFit/>
      </a:bodyPr>
      <a:lstStyle>
        <a:defPPr marL="0" marR="0" indent="0" algn="l" defTabSz="1828800" rtl="0" fontAlgn="auto" latinLnBrk="0" hangingPunct="0">
          <a:lnSpc>
            <a:spcPct val="113000"/>
          </a:lnSpc>
          <a:spcBef>
            <a:spcPts val="16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chemeClr val="accent4"/>
            </a:solidFill>
            <a:effectLst/>
            <a:uFillTx/>
            <a:latin typeface="Garamond"/>
            <a:ea typeface="Garamond"/>
            <a:cs typeface="Garamond"/>
            <a:sym typeface="Garamon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 upright="0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2D2C41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